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7"/>
  </p:notesMasterIdLst>
  <p:sldIdLst>
    <p:sldId id="256" r:id="rId2"/>
    <p:sldId id="312" r:id="rId3"/>
    <p:sldId id="257" r:id="rId4"/>
    <p:sldId id="258" r:id="rId5"/>
    <p:sldId id="259" r:id="rId6"/>
    <p:sldId id="260" r:id="rId7"/>
    <p:sldId id="261" r:id="rId8"/>
    <p:sldId id="262" r:id="rId9"/>
    <p:sldId id="305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0" r:id="rId19"/>
    <p:sldId id="272" r:id="rId20"/>
    <p:sldId id="273" r:id="rId21"/>
    <p:sldId id="306" r:id="rId22"/>
    <p:sldId id="274" r:id="rId23"/>
    <p:sldId id="276" r:id="rId24"/>
    <p:sldId id="277" r:id="rId25"/>
    <p:sldId id="278" r:id="rId26"/>
    <p:sldId id="279" r:id="rId27"/>
    <p:sldId id="311" r:id="rId28"/>
    <p:sldId id="275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307" r:id="rId37"/>
    <p:sldId id="288" r:id="rId38"/>
    <p:sldId id="287" r:id="rId39"/>
    <p:sldId id="289" r:id="rId40"/>
    <p:sldId id="290" r:id="rId41"/>
    <p:sldId id="291" r:id="rId42"/>
    <p:sldId id="308" r:id="rId43"/>
    <p:sldId id="292" r:id="rId44"/>
    <p:sldId id="293" r:id="rId45"/>
    <p:sldId id="294" r:id="rId46"/>
    <p:sldId id="295" r:id="rId47"/>
    <p:sldId id="309" r:id="rId48"/>
    <p:sldId id="296" r:id="rId49"/>
    <p:sldId id="297" r:id="rId50"/>
    <p:sldId id="298" r:id="rId51"/>
    <p:sldId id="299" r:id="rId52"/>
    <p:sldId id="300" r:id="rId53"/>
    <p:sldId id="301" r:id="rId54"/>
    <p:sldId id="310" r:id="rId55"/>
    <p:sldId id="302" r:id="rId56"/>
  </p:sldIdLst>
  <p:sldSz cx="9144000" cy="5143500" type="screen16x9"/>
  <p:notesSz cx="7007225" cy="92884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47" autoAdjust="0"/>
  </p:normalViewPr>
  <p:slideViewPr>
    <p:cSldViewPr>
      <p:cViewPr varScale="1">
        <p:scale>
          <a:sx n="63" d="100"/>
          <a:sy n="63" d="100"/>
        </p:scale>
        <p:origin x="77" y="715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-29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9139" y="0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E573BC4E-09F4-4518-B7AF-9F0921D295A4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1250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23" y="4412020"/>
            <a:ext cx="5605780" cy="4179808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2428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9139" y="8822428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450382C6-0B11-4413-89A4-9015C8786A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023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/>
              <a:t>Geometry</a:t>
            </a:r>
            <a:r>
              <a:rPr lang="en-US" sz="7200" b="1" baseline="0" dirty="0"/>
              <a:t> 2</a:t>
            </a:r>
            <a:endParaRPr lang="en-US" sz="7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D265B3-DDD4-4AA4-9090-CE848CB2A632}" type="slidenum">
              <a:rPr lang="en-US"/>
              <a:pPr/>
              <a:t>11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1250" cy="3482975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Focus: If you are hungry, then you should eat.  </a:t>
            </a:r>
          </a:p>
          <a:p>
            <a:r>
              <a:rPr lang="en-US"/>
              <a:t>John is hungry, so… (good reasoning)</a:t>
            </a:r>
          </a:p>
          <a:p>
            <a:r>
              <a:rPr lang="en-US"/>
              <a:t>Megan should eat, so… (not good reasoning)</a:t>
            </a:r>
          </a:p>
          <a:p>
            <a:endParaRPr lang="en-US"/>
          </a:p>
          <a:p>
            <a:pPr lvl="2">
              <a:buFont typeface="Wingdings" pitchFamily="2" charset="2"/>
              <a:buChar char=""/>
            </a:pPr>
            <a:r>
              <a:rPr lang="en-US"/>
              <a:t>ANS: hypothesis: it is Wednesday; conclusion: there is no rec.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50659F-2541-497D-B0D0-58CB52F7BE25}" type="slidenum">
              <a:rPr lang="en-US"/>
              <a:pPr/>
              <a:t>12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1250" cy="3482975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61AB39-4BFC-419B-995F-4E5A6AD0E259}" type="slidenum">
              <a:rPr lang="en-US"/>
              <a:pPr/>
              <a:t>13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1250" cy="3482975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ANS: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The board is not white.</a:t>
            </a:r>
          </a:p>
          <a:p>
            <a:r>
              <a:rPr lang="en-US"/>
              <a:t>ANS: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If it is not Wednesday, then there is rec.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0584E3-D340-4F7F-B896-517176A50955}" type="slidenum">
              <a:rPr lang="en-US"/>
              <a:pPr/>
              <a:t>15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1250" cy="3482975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ANS: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If there is rec, then it is not Wednesday.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If-Then: If it is a whale, then it is a mammal.</a:t>
            </a:r>
          </a:p>
          <a:p>
            <a:r>
              <a:rPr lang="en-US" dirty="0"/>
              <a:t>Converse: If it is a mammal, then it</a:t>
            </a:r>
            <a:r>
              <a:rPr lang="en-US" baseline="0" dirty="0"/>
              <a:t> is a whale.</a:t>
            </a:r>
          </a:p>
          <a:p>
            <a:r>
              <a:rPr lang="en-US" baseline="0" dirty="0"/>
              <a:t>Inverse: If it is not a whale, then it is not a mammal.</a:t>
            </a:r>
          </a:p>
          <a:p>
            <a:r>
              <a:rPr lang="en-US" baseline="0" dirty="0"/>
              <a:t>Contrapositive: if it is not a mammal, then it is not a whale.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Red is hypothesis,</a:t>
            </a:r>
            <a:r>
              <a:rPr lang="en-US" baseline="0" dirty="0"/>
              <a:t> Gray is 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If-then: If lines intersect</a:t>
            </a:r>
            <a:r>
              <a:rPr lang="en-US" baseline="0" dirty="0"/>
              <a:t> to form right angles, then they are perpendicular.</a:t>
            </a:r>
          </a:p>
          <a:p>
            <a:r>
              <a:rPr lang="en-US" baseline="0" dirty="0" err="1"/>
              <a:t>Biconditional</a:t>
            </a:r>
            <a:r>
              <a:rPr lang="en-US" baseline="0" dirty="0"/>
              <a:t>: Lines are perpendicular </a:t>
            </a:r>
            <a:r>
              <a:rPr lang="en-US" baseline="0" dirty="0" err="1"/>
              <a:t>iff</a:t>
            </a:r>
            <a:r>
              <a:rPr lang="en-US" baseline="0" dirty="0"/>
              <a:t> they intersect to form right angles.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/>
              <a:t>True, linear pairs</a:t>
            </a:r>
            <a:r>
              <a:rPr lang="en-US" baseline="0" dirty="0"/>
              <a:t> are supplementary</a:t>
            </a:r>
          </a:p>
          <a:p>
            <a:pPr marL="228600" indent="-228600">
              <a:buAutoNum type="arabicPeriod"/>
            </a:pPr>
            <a:r>
              <a:rPr lang="en-US" baseline="0" dirty="0"/>
              <a:t>False, no information given</a:t>
            </a:r>
          </a:p>
          <a:p>
            <a:pPr marL="228600" indent="-228600">
              <a:buAutoNum type="arabicPeriod"/>
            </a:pPr>
            <a:r>
              <a:rPr lang="en-US" baseline="0" dirty="0"/>
              <a:t>True, intersecting lines form vertical angles</a:t>
            </a:r>
          </a:p>
          <a:p>
            <a:pPr marL="228600" indent="-228600">
              <a:buAutoNum type="arabicPeriod"/>
            </a:pPr>
            <a:r>
              <a:rPr lang="en-US" baseline="0" dirty="0"/>
              <a:t>False, no information given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5864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9B694D-9A9C-44C4-8FF6-C52C0675624E}" type="slidenum">
              <a:rPr lang="en-US"/>
              <a:pPr/>
              <a:t>23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1250" cy="3482975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/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9B694D-9A9C-44C4-8FF6-C52C0675624E}" type="slidenum">
              <a:rPr lang="en-US"/>
              <a:pPr/>
              <a:t>24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1250" cy="3482975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I</a:t>
            </a:r>
            <a:r>
              <a:rPr lang="en-US" baseline="0" dirty="0"/>
              <a:t> keep the commandments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Not Valid</a:t>
            </a:r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3F6A63-9547-4BB6-8B1F-EDC2B8716213}" type="slidenum">
              <a:rPr lang="en-US"/>
              <a:pPr/>
              <a:t>25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1250" cy="3482975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/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351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two planes intersect,</a:t>
            </a:r>
            <a:r>
              <a:rPr lang="en-US" baseline="0" dirty="0"/>
              <a:t> then their intersection is a line.</a:t>
            </a:r>
          </a:p>
          <a:p>
            <a:endParaRPr lang="en-US" baseline="0" dirty="0"/>
          </a:p>
          <a:p>
            <a:r>
              <a:rPr lang="en-US" baseline="0" dirty="0"/>
              <a:t>5: Line </a:t>
            </a:r>
            <a:r>
              <a:rPr lang="en-US" i="1" baseline="0" dirty="0"/>
              <a:t>n</a:t>
            </a:r>
            <a:r>
              <a:rPr lang="en-US" i="0" baseline="0" dirty="0"/>
              <a:t> passes through points A and B.</a:t>
            </a:r>
          </a:p>
          <a:p>
            <a:r>
              <a:rPr lang="en-US" i="0" baseline="0" dirty="0"/>
              <a:t>6: Line n contains points A and B</a:t>
            </a:r>
          </a:p>
          <a:p>
            <a:r>
              <a:rPr lang="en-US" i="0" baseline="0" dirty="0"/>
              <a:t>7: Line m and line n intersect at point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134"/>
            <a:r>
              <a:rPr lang="en-US" dirty="0">
                <a:sym typeface="Symbol"/>
              </a:rPr>
              <a:t>BC  plane R</a:t>
            </a:r>
          </a:p>
          <a:p>
            <a:pPr defTabSz="931134"/>
            <a:r>
              <a:rPr lang="en-US" dirty="0">
                <a:sym typeface="Symbol"/>
              </a:rPr>
              <a:t>line ℓ  AB</a:t>
            </a:r>
          </a:p>
          <a:p>
            <a:pPr defTabSz="931134"/>
            <a:r>
              <a:rPr lang="en-US" dirty="0"/>
              <a:t>Points B, C, and X are collinear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8045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Symmetric</a:t>
            </a:r>
          </a:p>
          <a:p>
            <a:r>
              <a:rPr lang="en-US" dirty="0"/>
              <a:t>Transitive</a:t>
            </a:r>
          </a:p>
          <a:p>
            <a:r>
              <a:rPr lang="en-US" dirty="0"/>
              <a:t>Reflexive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14x</a:t>
            </a:r>
            <a:r>
              <a:rPr lang="en-US" baseline="0" dirty="0"/>
              <a:t> + 21 – 3x = -1	distributive</a:t>
            </a:r>
          </a:p>
          <a:p>
            <a:r>
              <a:rPr lang="en-US" baseline="0" dirty="0"/>
              <a:t>11x + 21 = -1	definition of add (optional step)</a:t>
            </a:r>
          </a:p>
          <a:p>
            <a:r>
              <a:rPr lang="en-US" baseline="0" dirty="0"/>
              <a:t>11x = -22		subtraction</a:t>
            </a:r>
          </a:p>
          <a:p>
            <a:r>
              <a:rPr lang="en-US" baseline="0" dirty="0"/>
              <a:t>x = -2		division</a:t>
            </a:r>
          </a:p>
          <a:p>
            <a:endParaRPr lang="en-US" baseline="0" dirty="0"/>
          </a:p>
          <a:p>
            <a:r>
              <a:rPr lang="en-US" baseline="0" dirty="0"/>
              <a:t>A = ½ </a:t>
            </a:r>
            <a:r>
              <a:rPr lang="en-US" baseline="0" dirty="0" err="1"/>
              <a:t>bh</a:t>
            </a:r>
            <a:endParaRPr lang="en-US" baseline="0" dirty="0"/>
          </a:p>
          <a:p>
            <a:r>
              <a:rPr lang="en-US" baseline="0" dirty="0"/>
              <a:t>2A = </a:t>
            </a:r>
            <a:r>
              <a:rPr lang="en-US" baseline="0" dirty="0" err="1"/>
              <a:t>bh</a:t>
            </a:r>
            <a:r>
              <a:rPr lang="en-US" baseline="0" dirty="0"/>
              <a:t>		multiplication</a:t>
            </a:r>
          </a:p>
          <a:p>
            <a:r>
              <a:rPr lang="en-US" baseline="0" dirty="0"/>
              <a:t>2A/h = b		division</a:t>
            </a:r>
          </a:p>
          <a:p>
            <a:r>
              <a:rPr lang="en-US" baseline="0" dirty="0"/>
              <a:t>b = 2A/h		symmetric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Each number is ½ the previous number:</a:t>
            </a:r>
            <a:r>
              <a:rPr lang="en-US" baseline="0" dirty="0"/>
              <a:t> 62.5, 31.25, 15.625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134"/>
            <a:r>
              <a:rPr lang="en-US" dirty="0" err="1"/>
              <a:t>m</a:t>
            </a:r>
            <a:r>
              <a:rPr lang="en-US" dirty="0" err="1">
                <a:sym typeface="Symbol"/>
              </a:rPr>
              <a:t>ABD</a:t>
            </a:r>
            <a:r>
              <a:rPr lang="en-US" dirty="0">
                <a:sym typeface="Symbol"/>
              </a:rPr>
              <a:t> = </a:t>
            </a:r>
            <a:r>
              <a:rPr lang="en-US" dirty="0" err="1">
                <a:sym typeface="Symbol"/>
              </a:rPr>
              <a:t>mCBE</a:t>
            </a:r>
            <a:r>
              <a:rPr lang="en-US" baseline="0" dirty="0">
                <a:sym typeface="Symbol"/>
              </a:rPr>
              <a:t> 		(given)</a:t>
            </a:r>
          </a:p>
          <a:p>
            <a:pPr defTabSz="931134"/>
            <a:r>
              <a:rPr lang="en-US" dirty="0" err="1">
                <a:sym typeface="Symbol"/>
              </a:rPr>
              <a:t>mABD</a:t>
            </a:r>
            <a:r>
              <a:rPr lang="en-US" dirty="0">
                <a:sym typeface="Symbol"/>
              </a:rPr>
              <a:t> = m1 + m2		(angle addition post.)</a:t>
            </a:r>
          </a:p>
          <a:p>
            <a:pPr defTabSz="931134"/>
            <a:r>
              <a:rPr lang="en-US" dirty="0" err="1">
                <a:sym typeface="Symbol"/>
              </a:rPr>
              <a:t>mCBE</a:t>
            </a:r>
            <a:r>
              <a:rPr lang="en-US" dirty="0">
                <a:sym typeface="Symbol"/>
              </a:rPr>
              <a:t> = m2 + m3		(angle</a:t>
            </a:r>
            <a:r>
              <a:rPr lang="en-US" baseline="0" dirty="0">
                <a:sym typeface="Symbol"/>
              </a:rPr>
              <a:t> addition post.)</a:t>
            </a:r>
          </a:p>
          <a:p>
            <a:pPr defTabSz="931134"/>
            <a:r>
              <a:rPr lang="en-US" baseline="0" dirty="0">
                <a:sym typeface="Symbol"/>
              </a:rPr>
              <a:t>m</a:t>
            </a:r>
            <a:r>
              <a:rPr lang="en-US" dirty="0">
                <a:sym typeface="Symbol"/>
              </a:rPr>
              <a:t>1 + m2 = m2 + m3	(substitution)</a:t>
            </a:r>
          </a:p>
          <a:p>
            <a:pPr defTabSz="931134"/>
            <a:r>
              <a:rPr lang="en-US" dirty="0">
                <a:sym typeface="Symbol"/>
              </a:rPr>
              <a:t>m1 = m3			(subtraction)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8087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Ask: What do we do now? (write down ideas generated on the board)</a:t>
            </a:r>
          </a:p>
          <a:p>
            <a:r>
              <a:rPr lang="en-US" dirty="0"/>
              <a:t>Ask: Is there any special order for this? (yes, there is and have students start to put the steps in order)</a:t>
            </a:r>
          </a:p>
          <a:p>
            <a:r>
              <a:rPr lang="en-US" dirty="0"/>
              <a:t>If a student wants a step, such as put crumpled paper under wood, respond by asking where the paper came from.  You cannot use an object until you get it.</a:t>
            </a:r>
          </a:p>
          <a:p>
            <a:r>
              <a:rPr lang="en-US" dirty="0"/>
              <a:t>Write the steps in the first column with justifications for each step in the second column</a:t>
            </a:r>
          </a:p>
          <a:p>
            <a:endParaRPr lang="en-US" dirty="0"/>
          </a:p>
          <a:p>
            <a:r>
              <a:rPr lang="en-US" dirty="0"/>
              <a:t>Cold person with newspaper and matches in their backpack (</a:t>
            </a:r>
            <a:r>
              <a:rPr lang="en-US" i="1" dirty="0"/>
              <a:t>given</a:t>
            </a:r>
            <a:r>
              <a:rPr lang="en-US" dirty="0"/>
              <a:t>)</a:t>
            </a:r>
          </a:p>
          <a:p>
            <a:r>
              <a:rPr lang="en-US" dirty="0"/>
              <a:t>Get dry wood from ground (</a:t>
            </a:r>
            <a:r>
              <a:rPr lang="en-US" i="1" dirty="0"/>
              <a:t>need something to burn</a:t>
            </a:r>
            <a:r>
              <a:rPr lang="en-US" dirty="0"/>
              <a:t>)</a:t>
            </a:r>
          </a:p>
          <a:p>
            <a:r>
              <a:rPr lang="en-US" dirty="0"/>
              <a:t>Break some wood into tender (</a:t>
            </a:r>
            <a:r>
              <a:rPr lang="en-US" i="1" dirty="0"/>
              <a:t>big pieces of wood don’t readily start on fire</a:t>
            </a:r>
            <a:r>
              <a:rPr lang="en-US" dirty="0"/>
              <a:t>)</a:t>
            </a:r>
          </a:p>
          <a:p>
            <a:r>
              <a:rPr lang="en-US" dirty="0"/>
              <a:t>Put the rest of the wood in a pile near the fire location (</a:t>
            </a:r>
            <a:r>
              <a:rPr lang="en-US" i="1" dirty="0"/>
              <a:t>need something handy to burn</a:t>
            </a:r>
            <a:r>
              <a:rPr lang="en-US" dirty="0"/>
              <a:t>)</a:t>
            </a:r>
          </a:p>
          <a:p>
            <a:r>
              <a:rPr lang="en-US" dirty="0"/>
              <a:t>Get newspaper from backpack (</a:t>
            </a:r>
            <a:r>
              <a:rPr lang="en-US" i="1" dirty="0"/>
              <a:t>need something to start fire</a:t>
            </a:r>
            <a:r>
              <a:rPr lang="en-US" dirty="0"/>
              <a:t>)</a:t>
            </a:r>
          </a:p>
          <a:p>
            <a:r>
              <a:rPr lang="en-US" dirty="0"/>
              <a:t>Get matches from backpack (</a:t>
            </a:r>
            <a:r>
              <a:rPr lang="en-US" i="1" dirty="0"/>
              <a:t>need something to set fire</a:t>
            </a:r>
            <a:r>
              <a:rPr lang="en-US" dirty="0"/>
              <a:t>)</a:t>
            </a:r>
          </a:p>
          <a:p>
            <a:r>
              <a:rPr lang="en-US" dirty="0"/>
              <a:t>Clear area (</a:t>
            </a:r>
            <a:r>
              <a:rPr lang="en-US" i="1" dirty="0"/>
              <a:t>don’t want to start forest fire</a:t>
            </a:r>
            <a:r>
              <a:rPr lang="en-US" dirty="0"/>
              <a:t>)</a:t>
            </a:r>
          </a:p>
          <a:p>
            <a:r>
              <a:rPr lang="en-US" dirty="0"/>
              <a:t>Crumple newspaper and put on ground (</a:t>
            </a:r>
            <a:r>
              <a:rPr lang="en-US" i="1" dirty="0"/>
              <a:t>newspaper is good for starting fires</a:t>
            </a:r>
            <a:r>
              <a:rPr lang="en-US" dirty="0"/>
              <a:t>)</a:t>
            </a:r>
          </a:p>
          <a:p>
            <a:r>
              <a:rPr lang="en-US" dirty="0"/>
              <a:t>Pile tender around the newspaper to make a “tepee”. (</a:t>
            </a:r>
            <a:r>
              <a:rPr lang="en-US" i="1" dirty="0"/>
              <a:t>once the newspaper is started on fire, its heat will start the tender on fire</a:t>
            </a:r>
            <a:r>
              <a:rPr lang="en-US" dirty="0"/>
              <a:t>)</a:t>
            </a:r>
          </a:p>
          <a:p>
            <a:r>
              <a:rPr lang="en-US" i="1" dirty="0"/>
              <a:t> </a:t>
            </a:r>
            <a:r>
              <a:rPr lang="en-US" dirty="0"/>
              <a:t>Strike matches (</a:t>
            </a:r>
            <a:r>
              <a:rPr lang="en-US" i="1" dirty="0"/>
              <a:t>matches have to be burning before it will start the paper</a:t>
            </a:r>
            <a:r>
              <a:rPr lang="en-US" dirty="0"/>
              <a:t>)</a:t>
            </a:r>
          </a:p>
          <a:p>
            <a:r>
              <a:rPr lang="en-US" dirty="0"/>
              <a:t>Use lit matches to start paper on fire in several places (</a:t>
            </a:r>
            <a:r>
              <a:rPr lang="en-US" i="1" dirty="0"/>
              <a:t>paper is the easiest thing to start on fire</a:t>
            </a:r>
            <a:r>
              <a:rPr lang="en-US" dirty="0"/>
              <a:t>)</a:t>
            </a:r>
          </a:p>
          <a:p>
            <a:r>
              <a:rPr lang="en-US" dirty="0"/>
              <a:t>Add bigger pieces of dry wood as the fire gets larger (</a:t>
            </a:r>
            <a:r>
              <a:rPr lang="en-US" i="1" dirty="0"/>
              <a:t>the tender will burn out quickly</a:t>
            </a:r>
            <a:r>
              <a:rPr lang="en-US" dirty="0"/>
              <a:t>)</a:t>
            </a:r>
          </a:p>
          <a:p>
            <a:r>
              <a:rPr lang="en-US" dirty="0"/>
              <a:t>You now have a campfire (</a:t>
            </a:r>
            <a:r>
              <a:rPr lang="en-US" i="1" dirty="0"/>
              <a:t>bigger pieces of wood are burning now and producing heat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A81B0-30BC-4054-A238-EF05709A5696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EFEDDF-90A8-486D-A707-D4D0E1E90BC1}" type="slidenum">
              <a:rPr lang="en-US"/>
              <a:pPr/>
              <a:t>45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1250" cy="3482975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Students are to come up with reasons</a:t>
            </a: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A0A03B-05C1-4E98-A0CD-1A16AD1AC925}" type="slidenum">
              <a:rPr lang="en-US"/>
              <a:pPr/>
              <a:t>46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1250" cy="3482975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AC </a:t>
            </a:r>
            <a:r>
              <a:rPr lang="en-US">
                <a:sym typeface="Symbol" pitchFamily="18" charset="2"/>
              </a:rPr>
              <a:t></a:t>
            </a:r>
            <a:r>
              <a:rPr lang="en-US"/>
              <a:t> DF, AB </a:t>
            </a:r>
            <a:r>
              <a:rPr lang="en-US">
                <a:sym typeface="Symbol" pitchFamily="18" charset="2"/>
              </a:rPr>
              <a:t></a:t>
            </a:r>
            <a:r>
              <a:rPr lang="en-US"/>
              <a:t> DE (given)</a:t>
            </a:r>
          </a:p>
          <a:p>
            <a:r>
              <a:rPr lang="en-US"/>
              <a:t>AC = DF, AB = DE (def </a:t>
            </a:r>
            <a:r>
              <a:rPr lang="en-US">
                <a:sym typeface="Symbol" pitchFamily="18" charset="2"/>
              </a:rPr>
              <a:t></a:t>
            </a:r>
            <a:r>
              <a:rPr lang="en-US"/>
              <a:t> segments)</a:t>
            </a:r>
          </a:p>
          <a:p>
            <a:r>
              <a:rPr lang="en-US"/>
              <a:t>AC – AB = DF – DE (subtraction =)</a:t>
            </a:r>
          </a:p>
          <a:p>
            <a:r>
              <a:rPr lang="en-US"/>
              <a:t>AC = AB + BC, DF = DE + EF (segment addition post)</a:t>
            </a:r>
          </a:p>
          <a:p>
            <a:r>
              <a:rPr lang="en-US"/>
              <a:t>AC – AB = BC, DF – DE = EF (subtraction =)</a:t>
            </a:r>
          </a:p>
          <a:p>
            <a:r>
              <a:rPr lang="en-US"/>
              <a:t>DF – DE = BC (substitution =)</a:t>
            </a:r>
          </a:p>
          <a:p>
            <a:r>
              <a:rPr lang="en-US"/>
              <a:t>BC = EF (substitution =)</a:t>
            </a:r>
          </a:p>
          <a:p>
            <a:r>
              <a:rPr lang="en-US"/>
              <a:t>BC </a:t>
            </a:r>
            <a:r>
              <a:rPr lang="en-US">
                <a:sym typeface="Symbol" pitchFamily="18" charset="2"/>
              </a:rPr>
              <a:t></a:t>
            </a:r>
            <a:r>
              <a:rPr lang="en-US"/>
              <a:t> EF (def </a:t>
            </a:r>
            <a:r>
              <a:rPr lang="en-US">
                <a:sym typeface="Symbol" pitchFamily="18" charset="2"/>
              </a:rPr>
              <a:t></a:t>
            </a:r>
            <a:r>
              <a:rPr lang="en-US"/>
              <a:t> segments)</a:t>
            </a: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597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3x – 2 = 2x + 4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x = 6</a:t>
            </a:r>
          </a:p>
          <a:p>
            <a:pPr lvl="1"/>
            <a:r>
              <a:rPr lang="en-US" dirty="0"/>
              <a:t>y = 180 – (3x – 2) = 180 – (3(6) + 4) = 180 – (18 + 4) = 180 – 22 = 158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figure has two more segments</a:t>
            </a:r>
          </a:p>
          <a:p>
            <a:r>
              <a:rPr lang="en-US" dirty="0"/>
              <a:t>Third figure has seven</a:t>
            </a:r>
            <a:r>
              <a:rPr lang="en-US" baseline="0" dirty="0"/>
              <a:t> segment, so 5</a:t>
            </a:r>
            <a:r>
              <a:rPr lang="en-US" baseline="30000" dirty="0"/>
              <a:t>th</a:t>
            </a:r>
            <a:r>
              <a:rPr lang="en-US" baseline="0" dirty="0"/>
              <a:t> has 7 + 2 + 2 = 11</a:t>
            </a:r>
          </a:p>
          <a:p>
            <a:endParaRPr lang="en-US" baseline="0" dirty="0"/>
          </a:p>
          <a:p>
            <a:r>
              <a:rPr lang="en-US" baseline="0" dirty="0"/>
              <a:t>Product means multiply</a:t>
            </a:r>
          </a:p>
          <a:p>
            <a:r>
              <a:rPr lang="en-US" baseline="0" dirty="0"/>
              <a:t>Try several: 3(5) = 15; 7(11) = 77; 9(3) = 27</a:t>
            </a:r>
          </a:p>
          <a:p>
            <a:r>
              <a:rPr lang="en-US" baseline="0" dirty="0"/>
              <a:t>Looks like the product of two odd numbers is </a:t>
            </a:r>
            <a:r>
              <a:rPr lang="en-US" b="1" baseline="0" dirty="0"/>
              <a:t>odd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ℓ </a:t>
            </a:r>
            <a:r>
              <a:rPr lang="en-US" dirty="0">
                <a:sym typeface="Symbol"/>
              </a:rPr>
              <a:t> m, ℓ  n			(given)</a:t>
            </a:r>
          </a:p>
          <a:p>
            <a:r>
              <a:rPr lang="en-US" dirty="0">
                <a:sym typeface="Symbol"/>
              </a:rPr>
              <a:t>1 and 2 are right angles	(def of </a:t>
            </a:r>
            <a:r>
              <a:rPr lang="en-US" baseline="0" dirty="0">
                <a:sym typeface="Symbol"/>
              </a:rPr>
              <a:t> lines)</a:t>
            </a:r>
          </a:p>
          <a:p>
            <a:r>
              <a:rPr lang="en-US" dirty="0">
                <a:sym typeface="Symbol"/>
              </a:rPr>
              <a:t>1  2			(All</a:t>
            </a:r>
            <a:r>
              <a:rPr lang="en-US" baseline="0" dirty="0">
                <a:sym typeface="Symbol"/>
              </a:rPr>
              <a:t> </a:t>
            </a:r>
            <a:r>
              <a:rPr lang="en-US" baseline="0" dirty="0" err="1">
                <a:sym typeface="Symbol"/>
              </a:rPr>
              <a:t>rt</a:t>
            </a:r>
            <a:r>
              <a:rPr lang="en-US" baseline="0" dirty="0">
                <a:sym typeface="Symbol"/>
              </a:rPr>
              <a:t> </a:t>
            </a:r>
            <a:r>
              <a:rPr lang="en-US" dirty="0">
                <a:sym typeface="Symbol"/>
              </a:rPr>
              <a:t>’s are )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Symbol"/>
              </a:rPr>
              <a:t>1 and 3 are complements	(given)</a:t>
            </a:r>
          </a:p>
          <a:p>
            <a:r>
              <a:rPr lang="en-US" dirty="0">
                <a:sym typeface="Symbol"/>
              </a:rPr>
              <a:t>3 and 5 are complement	(given)</a:t>
            </a:r>
          </a:p>
          <a:p>
            <a:r>
              <a:rPr lang="en-US" dirty="0">
                <a:sym typeface="Symbol"/>
              </a:rPr>
              <a:t>1  5			(congruent</a:t>
            </a:r>
            <a:r>
              <a:rPr lang="en-US" baseline="0" dirty="0">
                <a:sym typeface="Symbol"/>
              </a:rPr>
              <a:t> complements theorem</a:t>
            </a:r>
            <a:r>
              <a:rPr lang="en-US" dirty="0">
                <a:sym typeface="Symbol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5800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Sample answer:</a:t>
            </a:r>
            <a:r>
              <a:rPr lang="en-US" baseline="0" dirty="0"/>
              <a:t> let x = ½; x</a:t>
            </a:r>
            <a:r>
              <a:rPr lang="en-US" baseline="30000" dirty="0"/>
              <a:t>2</a:t>
            </a:r>
            <a:r>
              <a:rPr lang="en-US" baseline="0" dirty="0"/>
              <a:t> = ¼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113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Red is hypothesis,</a:t>
            </a:r>
            <a:r>
              <a:rPr lang="en-US" baseline="0" dirty="0"/>
              <a:t> Gray is 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2" y="0"/>
            <a:ext cx="9143999" cy="385157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6886"/>
            <a:ext cx="8077200" cy="1255014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8077200" cy="1124712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46F5-2AE5-47C2-BC30-3216DD121D1A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4AA3-9EF0-4422-9C56-67A57FC419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3846251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46F5-2AE5-47C2-BC30-3216DD121D1A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4AA3-9EF0-4422-9C56-67A57FC41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9" y="0"/>
            <a:ext cx="2514601" cy="51435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05981"/>
            <a:ext cx="1905000" cy="4388644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46F5-2AE5-47C2-BC30-3216DD121D1A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4783095"/>
            <a:ext cx="3836404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4AA3-9EF0-4422-9C56-67A57FC41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79"/>
            <a:ext cx="7543800" cy="9715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89448"/>
            <a:ext cx="8229600" cy="1596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00376"/>
            <a:ext cx="8229600" cy="15978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686300"/>
            <a:ext cx="2133600" cy="3429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2133600" cy="342900"/>
          </a:xfrm>
        </p:spPr>
        <p:txBody>
          <a:bodyPr/>
          <a:lstStyle>
            <a:lvl1pPr>
              <a:defRPr/>
            </a:lvl1pPr>
          </a:lstStyle>
          <a:p>
            <a:fld id="{41A8B2D7-5689-494F-8AEC-8099ACE4775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586"/>
            <a:ext cx="8229600" cy="939546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46F5-2AE5-47C2-BC30-3216DD121D1A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4AA3-9EF0-4422-9C56-67A57FC41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2"/>
            <a:ext cx="9144000" cy="195189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1951890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89154"/>
            <a:ext cx="8013192" cy="1227582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371600"/>
            <a:ext cx="8022336" cy="51435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46F5-2AE5-47C2-BC30-3216DD121D1A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4AA3-9EF0-4422-9C56-67A57FC41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0452"/>
            <a:ext cx="4038600" cy="3467862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0452"/>
            <a:ext cx="4038600" cy="3467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46F5-2AE5-47C2-BC30-3216DD121D1A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4AA3-9EF0-4422-9C56-67A57FC41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4241"/>
            <a:ext cx="4040188" cy="536516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37134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4241"/>
            <a:ext cx="4041775" cy="536516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37134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46F5-2AE5-47C2-BC30-3216DD121D1A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4AA3-9EF0-4422-9C56-67A57FC41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46F5-2AE5-47C2-BC30-3216DD121D1A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4AA3-9EF0-4422-9C56-67A57FC41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46F5-2AE5-47C2-BC30-3216DD121D1A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4AA3-9EF0-4422-9C56-67A57FC41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14300"/>
            <a:ext cx="2523744" cy="733806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9" y="1307350"/>
            <a:ext cx="5920641" cy="34191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297514"/>
            <a:ext cx="2468880" cy="342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46F5-2AE5-47C2-BC30-3216DD121D1A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4AA3-9EF0-4422-9C56-67A57FC419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09042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09042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16586"/>
            <a:ext cx="2525150" cy="733806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7" y="1113606"/>
            <a:ext cx="6247397" cy="4029894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296162"/>
            <a:ext cx="2468880" cy="342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877824"/>
            <a:ext cx="2523744" cy="150876"/>
          </a:xfrm>
        </p:spPr>
        <p:txBody>
          <a:bodyPr/>
          <a:lstStyle/>
          <a:p>
            <a:fld id="{C20546F5-2AE5-47C2-BC30-3216DD121D1A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877824"/>
            <a:ext cx="5193792" cy="150876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877824"/>
            <a:ext cx="733864" cy="150876"/>
          </a:xfrm>
        </p:spPr>
        <p:txBody>
          <a:bodyPr/>
          <a:lstStyle/>
          <a:p>
            <a:fld id="{F2624AA3-9EF0-4422-9C56-67A57FC41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76921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2" y="0"/>
            <a:ext cx="9143999" cy="10753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38297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1393"/>
            <a:ext cx="8229600" cy="3469207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57749"/>
            <a:ext cx="2133600" cy="20574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20546F5-2AE5-47C2-BC30-3216DD121D1A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8" y="4857749"/>
            <a:ext cx="5507719" cy="20574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4857749"/>
            <a:ext cx="733864" cy="20574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2624AA3-9EF0-4422-9C56-67A57FC41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wright@andrews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2/Geometry%202.2%20Answers.ppt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2/Geometry%202.2%20Quiz.pptx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2/Geometry%202.3%20Answers.ppt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2/Geometry%202.3%20Quiz.ppt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2/Geometry%202.4%20Answers.ppt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2/Geometry%202.4%20Postulate%20Quiz.pptx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2/Geometry%202.5%20Answers.pptx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2/Geometry%202.5%20Quiz.pptx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2/Geometry%202.6%20Answers.pptx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2/Geometry%202.6%20Quiz.pptx" TargetMode="Externa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2/Geometry%202.7%20Answers.pptx" TargetMode="Externa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2/Geometry%202.7%20Quiz.pptx" TargetMode="Externa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2/Geometry%202.1%20Answers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2/Geometry%202.1%20Quiz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Reasoning and Proof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Geometry</a:t>
            </a:r>
          </a:p>
          <a:p>
            <a:r>
              <a:rPr lang="en-US" dirty="0"/>
              <a:t>Chapter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2.2 Analyze Conditional Statements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57300"/>
            <a:ext cx="35814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Conditional Statement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733550"/>
            <a:ext cx="77724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Logical statement with two parts</a:t>
            </a:r>
          </a:p>
          <a:p>
            <a:r>
              <a:rPr lang="en-US" sz="2400" dirty="0"/>
              <a:t>	Hypothesis</a:t>
            </a:r>
          </a:p>
          <a:p>
            <a:r>
              <a:rPr lang="en-US" sz="2400" dirty="0"/>
              <a:t>	Conclusion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1646" y="2876550"/>
            <a:ext cx="777240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Often written in If-Then form</a:t>
            </a:r>
          </a:p>
          <a:p>
            <a:r>
              <a:rPr lang="en-US" sz="2400" dirty="0"/>
              <a:t>	If part contains hypothesis</a:t>
            </a:r>
          </a:p>
          <a:p>
            <a:r>
              <a:rPr lang="en-US" sz="2400" dirty="0"/>
              <a:t>	Then part contains conclusion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065286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800" b="1" dirty="0"/>
              <a:t>If </a:t>
            </a:r>
            <a:r>
              <a:rPr lang="en-US" sz="2800" b="1" dirty="0">
                <a:solidFill>
                  <a:schemeClr val="accent6"/>
                </a:solidFill>
              </a:rPr>
              <a:t>we confess our sins</a:t>
            </a:r>
            <a:r>
              <a:rPr lang="en-US" sz="2800" b="1" dirty="0"/>
              <a:t>, then </a:t>
            </a:r>
            <a:r>
              <a:rPr lang="en-US" sz="2800" b="1" dirty="0">
                <a:solidFill>
                  <a:schemeClr val="tx2"/>
                </a:solidFill>
              </a:rPr>
              <a:t>He is faithful and just to forgive us our sins</a:t>
            </a:r>
            <a:r>
              <a:rPr lang="en-US" sz="2800" b="1" dirty="0"/>
              <a:t>.  </a:t>
            </a:r>
            <a:r>
              <a:rPr lang="en-US" sz="2800" dirty="0"/>
              <a:t>1 John 1:9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2.2 Analyze Conditional Statements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5867402" y="1200150"/>
            <a:ext cx="1058303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p </a:t>
            </a:r>
            <a:r>
              <a:rPr lang="en-US" sz="2800" dirty="0">
                <a:solidFill>
                  <a:schemeClr val="tx2"/>
                </a:solidFill>
                <a:sym typeface="Wingdings" pitchFamily="2" charset="2"/>
              </a:rPr>
              <a:t> q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257300"/>
            <a:ext cx="3581400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If-then statements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1894625"/>
            <a:ext cx="7772400" cy="4370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The if part implies that the then part will happen.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2436192"/>
            <a:ext cx="7772400" cy="7817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The then part does NOT imply that the first part happened.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2.2 Analyze Conditional Statements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90750"/>
            <a:ext cx="8229600" cy="2612395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Example:</a:t>
            </a:r>
          </a:p>
          <a:p>
            <a:pPr lvl="1"/>
            <a:r>
              <a:rPr lang="en-US" b="1" dirty="0"/>
              <a:t>If we confess our sins, then he is faithful and just to forgive us our sins.</a:t>
            </a:r>
          </a:p>
          <a:p>
            <a:pPr lvl="2"/>
            <a:r>
              <a:rPr lang="en-US" dirty="0"/>
              <a:t>p = we confess our sins</a:t>
            </a:r>
          </a:p>
          <a:p>
            <a:pPr lvl="2"/>
            <a:r>
              <a:rPr lang="en-US" dirty="0"/>
              <a:t>q = he is faithful and just to forgive us our sins</a:t>
            </a:r>
          </a:p>
          <a:p>
            <a:pPr lvl="1"/>
            <a:r>
              <a:rPr lang="en-US" dirty="0"/>
              <a:t>Converse = If he is faithful and just to forgive us our sins, then we confess our sins.</a:t>
            </a:r>
          </a:p>
          <a:p>
            <a:pPr lvl="1"/>
            <a:r>
              <a:rPr lang="en-US" dirty="0"/>
              <a:t>Does not necessarily make a true statement (It doesn’t even make any sense.)</a:t>
            </a:r>
          </a:p>
        </p:txBody>
      </p:sp>
      <p:sp>
        <p:nvSpPr>
          <p:cNvPr id="6" name="Rectangle 5"/>
          <p:cNvSpPr/>
          <p:nvPr/>
        </p:nvSpPr>
        <p:spPr>
          <a:xfrm>
            <a:off x="5562602" y="1257300"/>
            <a:ext cx="933269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q </a:t>
            </a:r>
            <a:r>
              <a:rPr lang="en-US" sz="2400" dirty="0">
                <a:solidFill>
                  <a:schemeClr val="tx2"/>
                </a:solidFill>
                <a:sym typeface="Wingdings" pitchFamily="2" charset="2"/>
              </a:rPr>
              <a:t> p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257300"/>
            <a:ext cx="35814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Converse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1729085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Switch the hypothesis and 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2.2 Analyze Conditional Statements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00300"/>
            <a:ext cx="8229600" cy="2400300"/>
          </a:xfrm>
        </p:spPr>
        <p:txBody>
          <a:bodyPr/>
          <a:lstStyle/>
          <a:p>
            <a:pPr lvl="1"/>
            <a:r>
              <a:rPr lang="en-US" dirty="0"/>
              <a:t>Example:</a:t>
            </a:r>
          </a:p>
          <a:p>
            <a:pPr lvl="2"/>
            <a:r>
              <a:rPr lang="en-US" dirty="0"/>
              <a:t>The board is white.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2" y="1314450"/>
            <a:ext cx="50526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~p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257300"/>
            <a:ext cx="35814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Negation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1729085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Turn it to the opposite.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2.2 Analyze Conditional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1700"/>
            <a:ext cx="8229600" cy="26289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Example:</a:t>
            </a:r>
          </a:p>
          <a:p>
            <a:pPr lvl="1"/>
            <a:r>
              <a:rPr lang="en-US" b="1" dirty="0"/>
              <a:t>If we confess our sins, then he is faithful and just to forgive us our sins.</a:t>
            </a:r>
          </a:p>
          <a:p>
            <a:pPr lvl="2"/>
            <a:r>
              <a:rPr lang="en-US" dirty="0"/>
              <a:t>p = we confess our sins</a:t>
            </a:r>
          </a:p>
          <a:p>
            <a:pPr lvl="2"/>
            <a:r>
              <a:rPr lang="en-US" dirty="0"/>
              <a:t>q = he is faithful and just to forgive us our sins</a:t>
            </a:r>
          </a:p>
          <a:p>
            <a:pPr lvl="1"/>
            <a:r>
              <a:rPr lang="en-US" dirty="0"/>
              <a:t>Inverse = If we don’t confess our sins, then he is not faithful and just to forgive us our sins.</a:t>
            </a:r>
          </a:p>
          <a:p>
            <a:pPr lvl="1"/>
            <a:r>
              <a:rPr lang="en-US" dirty="0"/>
              <a:t>Not necessarily true (He could forgive anyway)</a:t>
            </a:r>
          </a:p>
        </p:txBody>
      </p:sp>
      <p:sp>
        <p:nvSpPr>
          <p:cNvPr id="5" name="Rectangle 4"/>
          <p:cNvSpPr/>
          <p:nvPr/>
        </p:nvSpPr>
        <p:spPr>
          <a:xfrm>
            <a:off x="4800600" y="1257300"/>
            <a:ext cx="124745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~p </a:t>
            </a:r>
            <a:r>
              <a:rPr lang="en-US" sz="2400" dirty="0">
                <a:solidFill>
                  <a:schemeClr val="tx2"/>
                </a:solidFill>
                <a:sym typeface="Wingdings" pitchFamily="2" charset="2"/>
              </a:rPr>
              <a:t> ~q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257300"/>
            <a:ext cx="35814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Inverse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1729085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Negating both the hypothesis and 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2.2 Analyze Conditional Statements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71700"/>
            <a:ext cx="8229600" cy="26289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Example:</a:t>
            </a:r>
          </a:p>
          <a:p>
            <a:pPr lvl="1"/>
            <a:r>
              <a:rPr lang="en-US" dirty="0"/>
              <a:t>If we confess our sins, then he is faithful and just to forgive us our sins.</a:t>
            </a:r>
          </a:p>
          <a:p>
            <a:pPr lvl="2"/>
            <a:r>
              <a:rPr lang="en-US" dirty="0"/>
              <a:t>p = we confess our sins</a:t>
            </a:r>
          </a:p>
          <a:p>
            <a:pPr lvl="2"/>
            <a:r>
              <a:rPr lang="en-US" dirty="0"/>
              <a:t>q = he is faithful and just to forgive us our sins</a:t>
            </a:r>
          </a:p>
          <a:p>
            <a:pPr lvl="1"/>
            <a:r>
              <a:rPr lang="en-US" dirty="0" err="1"/>
              <a:t>Contrapositive</a:t>
            </a:r>
            <a:r>
              <a:rPr lang="en-US" dirty="0"/>
              <a:t> (inverse of converse) = If he is not faithful and just to forgive us our sins, then we won’t confess our sins.</a:t>
            </a:r>
          </a:p>
          <a:p>
            <a:pPr lvl="1"/>
            <a:r>
              <a:rPr lang="en-US" dirty="0"/>
              <a:t>Always true.</a:t>
            </a:r>
          </a:p>
        </p:txBody>
      </p:sp>
      <p:sp>
        <p:nvSpPr>
          <p:cNvPr id="6" name="Rectangle 5"/>
          <p:cNvSpPr/>
          <p:nvPr/>
        </p:nvSpPr>
        <p:spPr>
          <a:xfrm>
            <a:off x="5410200" y="1257300"/>
            <a:ext cx="124745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~q </a:t>
            </a:r>
            <a:r>
              <a:rPr lang="en-US" sz="2400" dirty="0">
                <a:solidFill>
                  <a:schemeClr val="tx2"/>
                </a:solidFill>
                <a:sym typeface="Wingdings" pitchFamily="2" charset="2"/>
              </a:rPr>
              <a:t> ~p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257300"/>
            <a:ext cx="35814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Contrapositive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1729085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Take the converse of the inverse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2.2 Analyze Conditional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1393"/>
            <a:ext cx="9144000" cy="3469207"/>
          </a:xfrm>
        </p:spPr>
        <p:txBody>
          <a:bodyPr>
            <a:normAutofit/>
          </a:bodyPr>
          <a:lstStyle/>
          <a:p>
            <a:r>
              <a:rPr lang="en-US" sz="2800" dirty="0"/>
              <a:t>Write the following in If-Then form and then write the converse, inverse, and contrapositive</a:t>
            </a:r>
          </a:p>
          <a:p>
            <a:pPr lvl="1"/>
            <a:r>
              <a:rPr lang="en-US" sz="2400" dirty="0"/>
              <a:t>All whales are mammals.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2.2 Analyze Conditional Statements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57300"/>
            <a:ext cx="41148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/>
              <a:t>Biconditional</a:t>
            </a:r>
            <a:r>
              <a:rPr lang="en-US" sz="2400" dirty="0"/>
              <a:t> Statement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740753"/>
            <a:ext cx="7772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Logical statement where the if-then and converse are both true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2502753"/>
            <a:ext cx="77724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Written with “if and only if”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iff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065285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800" dirty="0"/>
              <a:t>An angle is a right angle if and only if it measure 90°.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2.2 Analyze Conditional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dirty="0"/>
              <a:t>All definitions can be written as if-then and </a:t>
            </a:r>
            <a:r>
              <a:rPr lang="en-US" dirty="0" err="1"/>
              <a:t>biconditional</a:t>
            </a:r>
            <a:r>
              <a:rPr lang="en-US" dirty="0"/>
              <a:t> statements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248584"/>
            <a:ext cx="41148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Perpendicular Lines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2719685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Lines that intersect to form right angles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3176885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m </a:t>
            </a:r>
            <a:r>
              <a:rPr lang="en-US" sz="2400" dirty="0">
                <a:sym typeface="Symbol"/>
              </a:rPr>
              <a:t> r</a:t>
            </a:r>
            <a:endParaRPr lang="en-US" sz="24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15000" y="3543300"/>
            <a:ext cx="1905000" cy="1314450"/>
            <a:chOff x="5715000" y="4724400"/>
            <a:chExt cx="1905000" cy="1752600"/>
          </a:xfrm>
        </p:grpSpPr>
        <p:grpSp>
          <p:nvGrpSpPr>
            <p:cNvPr id="12" name="Group 11"/>
            <p:cNvGrpSpPr/>
            <p:nvPr/>
          </p:nvGrpSpPr>
          <p:grpSpPr>
            <a:xfrm>
              <a:off x="5715000" y="4876800"/>
              <a:ext cx="1752600" cy="1600200"/>
              <a:chOff x="5334000" y="5029994"/>
              <a:chExt cx="1752600" cy="160020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>
                <a:off x="5334000" y="6020594"/>
                <a:ext cx="17526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5400000">
                <a:off x="5219700" y="5829300"/>
                <a:ext cx="16002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Rectangle 10"/>
              <p:cNvSpPr/>
              <p:nvPr/>
            </p:nvSpPr>
            <p:spPr>
              <a:xfrm>
                <a:off x="6019800" y="5791200"/>
                <a:ext cx="228600" cy="2286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5943600" y="4724400"/>
              <a:ext cx="6096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m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10400" y="5405735"/>
              <a:ext cx="6096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r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2.2 Analyze Conditional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Use the diagram shown. Decide whether each statement is true. </a:t>
            </a:r>
            <a:r>
              <a:rPr lang="en-US" sz="2400" i="1" dirty="0"/>
              <a:t>Explain </a:t>
            </a:r>
            <a:r>
              <a:rPr lang="en-US" sz="2400" dirty="0"/>
              <a:t>your answer using the definitions you have learned.</a:t>
            </a: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2343150"/>
            <a:ext cx="3619500" cy="1874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4800" y="2628900"/>
                <a:ext cx="4724400" cy="2396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rabicPeriod"/>
                </a:pPr>
                <a:r>
                  <a:rPr lang="en-US" sz="2400" dirty="0">
                    <a:sym typeface="Symbol"/>
                  </a:rPr>
                  <a:t>JMF and FMG are supplementary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sz="2400" dirty="0">
                    <a:sym typeface="Symbol"/>
                  </a:rPr>
                  <a:t>Point M is the midpoint of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𝐹𝐻</m:t>
                        </m:r>
                      </m:e>
                    </m:bar>
                  </m:oMath>
                </a14:m>
                <a:endParaRPr lang="en-US" sz="2400" dirty="0">
                  <a:sym typeface="Symbol"/>
                </a:endParaRP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sz="2400" dirty="0">
                    <a:sym typeface="Symbol"/>
                  </a:rPr>
                  <a:t>JMF and HMG are vertical angles.</a:t>
                </a:r>
              </a:p>
              <a:p>
                <a:pPr marL="34290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𝐹𝐻</m:t>
                        </m:r>
                      </m:e>
                    </m:acc>
                    <m:r>
                      <a:rPr lang="en-US" sz="2400" b="0" i="1" smtClean="0">
                        <a:latin typeface="Cambria Math"/>
                        <a:sym typeface="Symbol"/>
                      </a:rPr>
                      <m:t>⊥</m:t>
                    </m:r>
                    <m:acc>
                      <m:accPr>
                        <m:chr m:val="⃡"/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𝐽𝐺</m:t>
                        </m:r>
                      </m:e>
                    </m:acc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921000"/>
                <a:ext cx="4724400" cy="2396618"/>
              </a:xfrm>
              <a:prstGeom prst="rect">
                <a:avLst/>
              </a:prstGeom>
              <a:blipFill rotWithShape="1">
                <a:blip r:embed="rId4"/>
                <a:stretch>
                  <a:fillRect l="-1935" t="-2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Slideshow was developed to accompany the textbook</a:t>
            </a:r>
          </a:p>
          <a:p>
            <a:pPr lvl="1"/>
            <a:r>
              <a:rPr lang="en-US" i="1" dirty="0"/>
              <a:t>Larson Geometry</a:t>
            </a:r>
          </a:p>
          <a:p>
            <a:pPr lvl="1"/>
            <a:r>
              <a:rPr lang="en-US" i="1" dirty="0"/>
              <a:t>By Larson, R., Boswell, L., </a:t>
            </a:r>
            <a:r>
              <a:rPr lang="en-US" i="1" dirty="0" err="1"/>
              <a:t>Kanold</a:t>
            </a:r>
            <a:r>
              <a:rPr lang="en-US" i="1" dirty="0"/>
              <a:t>, T. D., &amp; Stiff, L. </a:t>
            </a:r>
          </a:p>
          <a:p>
            <a:pPr lvl="1"/>
            <a:r>
              <a:rPr lang="en-US" i="1" dirty="0"/>
              <a:t>2011 Holt McDougal</a:t>
            </a:r>
          </a:p>
          <a:p>
            <a:r>
              <a:rPr lang="en-US" dirty="0"/>
              <a:t>Some examples and diagrams are taken from the textbook.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800600" y="4149657"/>
            <a:ext cx="43434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Slides created by </a:t>
            </a:r>
          </a:p>
          <a:p>
            <a:r>
              <a:rPr lang="en-US" dirty="0"/>
              <a:t>Richard Wright, Andrews Academy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hlinkClick r:id="rId2"/>
              </a:rPr>
              <a:t>rwright@andrews.edu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9895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2.2 Analyze Conditional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82 </a:t>
            </a:r>
            <a:r>
              <a:rPr lang="en-US" i="1"/>
              <a:t>#4-20 </a:t>
            </a:r>
            <a:r>
              <a:rPr lang="en-US" i="1" dirty="0"/>
              <a:t>even, 26, 28, 32, 36-52 even, 53-55 all = 24 total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2.2 Answers and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2.2 Answers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 action="ppaction://hlinkpres?slideindex=1&amp;slidetitle="/>
              </a:rPr>
              <a:t>2.2 Homework Quiz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2.3 Apply Deductive Reasoning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222885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Deductive reasoning</a:t>
            </a:r>
          </a:p>
          <a:p>
            <a:pPr lvl="1"/>
            <a:r>
              <a:rPr lang="en-US" dirty="0"/>
              <a:t>Always true</a:t>
            </a:r>
          </a:p>
          <a:p>
            <a:pPr lvl="1"/>
            <a:r>
              <a:rPr lang="en-US" dirty="0"/>
              <a:t>General </a:t>
            </a:r>
            <a:r>
              <a:rPr lang="en-US" dirty="0">
                <a:sym typeface="Wingdings" pitchFamily="2" charset="2"/>
              </a:rPr>
              <a:t> specific</a:t>
            </a:r>
          </a:p>
          <a:p>
            <a:r>
              <a:rPr lang="en-US" dirty="0">
                <a:sym typeface="Wingdings" pitchFamily="2" charset="2"/>
              </a:rPr>
              <a:t>Inductive reasoning</a:t>
            </a:r>
          </a:p>
          <a:p>
            <a:pPr lvl="1"/>
            <a:r>
              <a:rPr lang="en-US" dirty="0">
                <a:sym typeface="Wingdings" pitchFamily="2" charset="2"/>
              </a:rPr>
              <a:t>Sometimes true</a:t>
            </a:r>
          </a:p>
          <a:p>
            <a:pPr lvl="1"/>
            <a:r>
              <a:rPr lang="en-US" dirty="0">
                <a:sym typeface="Wingdings" pitchFamily="2" charset="2"/>
              </a:rPr>
              <a:t>Specific  general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57300"/>
            <a:ext cx="35814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Deductive Reasoning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14502"/>
            <a:ext cx="79248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400" dirty="0"/>
              <a:t>Use facts, definitions, properties, laws of logic to form an argument.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2.3 Apply Deductive Reasoning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71800"/>
            <a:ext cx="8229600" cy="1828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Example: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If we confess our sins</a:t>
            </a:r>
            <a:r>
              <a:rPr lang="en-US" b="1"/>
              <a:t>, then He </a:t>
            </a:r>
            <a:r>
              <a:rPr lang="en-US" b="1" dirty="0"/>
              <a:t>is faithful and just to forgive us our sins.  </a:t>
            </a:r>
            <a:r>
              <a:rPr lang="en-US" dirty="0"/>
              <a:t>1 John 1:9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Jonny confesses his sins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God is faithful and just to forgive Jonny his sins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971550"/>
            <a:ext cx="41148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Law of Detachment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1435953"/>
            <a:ext cx="7772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the hypothesis of a true conditional statement is true, then the conclusion is also true.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2190750"/>
            <a:ext cx="77724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Detach means comes apart, so the 1</a:t>
            </a:r>
            <a:r>
              <a:rPr lang="en-US" sz="2400" baseline="30000" dirty="0"/>
              <a:t>st</a:t>
            </a:r>
            <a:r>
              <a:rPr lang="en-US" sz="2400" dirty="0"/>
              <a:t> statement is taken apart.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  <p:bldP spid="7" grpId="0" animBg="1"/>
      <p:bldP spid="8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2.3 Apply Deductive Reasoning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633222" lvl="0" indent="-514350">
              <a:buFont typeface="+mj-lt"/>
              <a:buAutoNum type="arabicPeriod"/>
            </a:pPr>
            <a:r>
              <a:rPr lang="en-US" dirty="0"/>
              <a:t>If you love me, keep my commandments.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dirty="0"/>
              <a:t>I love God.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dirty="0"/>
              <a:t>____________________________________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marL="633222" lvl="0" indent="-514350">
              <a:buFont typeface="+mj-lt"/>
              <a:buAutoNum type="arabicPeriod"/>
            </a:pPr>
            <a:r>
              <a:rPr lang="en-US" dirty="0"/>
              <a:t>If you love me, keep my commandments.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dirty="0"/>
              <a:t>I keep all the commandments.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____________________________________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14400" y="1435953"/>
            <a:ext cx="7772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47180" indent="-495300"/>
            <a:r>
              <a:rPr lang="en-US" sz="2400" dirty="0"/>
              <a:t>If hypothesis p, then conclusion q.</a:t>
            </a:r>
          </a:p>
          <a:p>
            <a:pPr marL="547180" indent="-495300"/>
            <a:r>
              <a:rPr lang="en-US" sz="2400" dirty="0"/>
              <a:t>If hypothesis q, then conclusion r.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4400" y="2262485"/>
            <a:ext cx="7772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47180" indent="-495300"/>
            <a:r>
              <a:rPr lang="en-US" sz="2400" dirty="0"/>
              <a:t>If hypothesis p, then conclusion r.</a:t>
            </a: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2.3 Apply Deductive Reasoning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28950"/>
            <a:ext cx="8229600" cy="1943100"/>
          </a:xfrm>
        </p:spPr>
        <p:txBody>
          <a:bodyPr>
            <a:normAutofit fontScale="85000" lnSpcReduction="20000"/>
          </a:bodyPr>
          <a:lstStyle/>
          <a:p>
            <a:pPr marL="566230" indent="-514350">
              <a:buFont typeface="+mj-lt"/>
              <a:buAutoNum type="arabicPeriod"/>
            </a:pPr>
            <a:endParaRPr lang="en-US" sz="3200" dirty="0"/>
          </a:p>
          <a:p>
            <a:pPr marL="566230" indent="-514350"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If we confess our sins</a:t>
            </a:r>
            <a:r>
              <a:rPr lang="en-US" sz="2800" b="1" dirty="0"/>
              <a:t>, He is faithful and just to forgive us our sins.  </a:t>
            </a:r>
            <a:endParaRPr lang="en-US" sz="2800" dirty="0"/>
          </a:p>
          <a:p>
            <a:pPr marL="566230" indent="-514350">
              <a:buFont typeface="+mj-lt"/>
              <a:buAutoNum type="arabicPeriod"/>
            </a:pPr>
            <a:r>
              <a:rPr lang="en-US" sz="2800" b="1" dirty="0"/>
              <a:t>If He is faithful and just to forgive us our sins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tx2"/>
                </a:solidFill>
              </a:rPr>
              <a:t>then we are blameless</a:t>
            </a:r>
            <a:r>
              <a:rPr lang="en-US" sz="2800" dirty="0"/>
              <a:t>.</a:t>
            </a:r>
          </a:p>
          <a:p>
            <a:pPr marL="566230" indent="-514350"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If we confess our sins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tx2"/>
                </a:solidFill>
              </a:rPr>
              <a:t>then we are blameless</a:t>
            </a:r>
            <a:r>
              <a:rPr lang="en-US" sz="2800" dirty="0"/>
              <a:t>.</a:t>
            </a:r>
          </a:p>
          <a:p>
            <a:pPr marL="571500" indent="-571500"/>
            <a:endParaRPr lang="en-US" sz="26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6096000" y="1257301"/>
            <a:ext cx="3048000" cy="830997"/>
            <a:chOff x="5867400" y="2057400"/>
            <a:chExt cx="3048000" cy="1107997"/>
          </a:xfrm>
        </p:grpSpPr>
        <p:sp>
          <p:nvSpPr>
            <p:cNvPr id="5" name="TextBox 4"/>
            <p:cNvSpPr txBox="1"/>
            <p:nvPr/>
          </p:nvSpPr>
          <p:spPr>
            <a:xfrm>
              <a:off x="6400800" y="2057400"/>
              <a:ext cx="2514600" cy="110799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/>
                <a:t>If these statement are true,</a:t>
              </a:r>
            </a:p>
          </p:txBody>
        </p:sp>
        <p:cxnSp>
          <p:nvCxnSpPr>
            <p:cNvPr id="8" name="Straight Arrow Connector 7"/>
            <p:cNvCxnSpPr>
              <a:stCxn id="5" idx="1"/>
            </p:cNvCxnSpPr>
            <p:nvPr/>
          </p:nvCxnSpPr>
          <p:spPr>
            <a:xfrm flipH="1" flipV="1">
              <a:off x="5943600" y="2590799"/>
              <a:ext cx="457200" cy="20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5" idx="1"/>
            </p:cNvCxnSpPr>
            <p:nvPr/>
          </p:nvCxnSpPr>
          <p:spPr>
            <a:xfrm flipH="1">
              <a:off x="5867400" y="2611399"/>
              <a:ext cx="533400" cy="436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6019800" y="2057400"/>
            <a:ext cx="3048000" cy="830997"/>
            <a:chOff x="6019800" y="2743200"/>
            <a:chExt cx="3048000" cy="1107996"/>
          </a:xfrm>
        </p:grpSpPr>
        <p:sp>
          <p:nvSpPr>
            <p:cNvPr id="6" name="TextBox 5"/>
            <p:cNvSpPr txBox="1"/>
            <p:nvPr/>
          </p:nvSpPr>
          <p:spPr>
            <a:xfrm>
              <a:off x="6553200" y="2743200"/>
              <a:ext cx="2514600" cy="110799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/>
                <a:t>then this statement is true</a:t>
              </a:r>
            </a:p>
          </p:txBody>
        </p:sp>
        <p:cxnSp>
          <p:nvCxnSpPr>
            <p:cNvPr id="12" name="Straight Arrow Connector 11"/>
            <p:cNvCxnSpPr>
              <a:stCxn id="6" idx="1"/>
            </p:cNvCxnSpPr>
            <p:nvPr/>
          </p:nvCxnSpPr>
          <p:spPr>
            <a:xfrm flipH="1">
              <a:off x="6019800" y="3297199"/>
              <a:ext cx="533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200" y="971550"/>
            <a:ext cx="41148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0" indent="-571500"/>
            <a:r>
              <a:rPr lang="en-US" sz="2400" dirty="0"/>
              <a:t>Law of Syllogism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55299" grpId="0" build="p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2.3 Apply Deductive Reasoning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If you love me, keep my commandments.</a:t>
            </a:r>
          </a:p>
          <a:p>
            <a:pPr lvl="0"/>
            <a:r>
              <a:rPr lang="en-US" dirty="0"/>
              <a:t>If you keep my commandments, you will be happy.</a:t>
            </a:r>
          </a:p>
          <a:p>
            <a:pPr lvl="0"/>
            <a:r>
              <a:rPr lang="en-US" dirty="0"/>
              <a:t>______________________________________</a:t>
            </a:r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If you love me, keep my commandments.</a:t>
            </a:r>
          </a:p>
          <a:p>
            <a:pPr lvl="0"/>
            <a:r>
              <a:rPr lang="en-US" dirty="0"/>
              <a:t>If you love me, then you will pray.</a:t>
            </a:r>
          </a:p>
          <a:p>
            <a:pPr lvl="0"/>
            <a:r>
              <a:rPr lang="en-US" dirty="0"/>
              <a:t>______________________________________</a:t>
            </a:r>
          </a:p>
          <a:p>
            <a:endParaRPr lang="en-US" dirty="0"/>
          </a:p>
          <a:p>
            <a:r>
              <a:rPr lang="en-US" sz="2800" i="1" dirty="0"/>
              <a:t>90 #4-12 even, 16-28 even, 30-38 all = 20 total</a:t>
            </a:r>
          </a:p>
          <a:p>
            <a:r>
              <a:rPr lang="en-US" sz="2800" i="1" dirty="0"/>
              <a:t>Extra Credit 93 #2, 4 = +2 total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2.3 Answers and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2.3 Answers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 action="ppaction://hlinkpres?slideindex=1&amp;slidetitle="/>
              </a:rPr>
              <a:t>2.3 Homework Quiz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2.4 Use Postulates and Diagrams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57300"/>
            <a:ext cx="3581400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Postulates (axioms)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812295"/>
            <a:ext cx="79248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800" dirty="0"/>
              <a:t>Rules that are accepted without proof (assumed)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636535"/>
            <a:ext cx="3581400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Theorem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3191530"/>
            <a:ext cx="79248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800" dirty="0"/>
              <a:t>Rules that are accepted only with proof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2.4 Use Postulates and Diagrams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57300"/>
            <a:ext cx="5867400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Basic Postulates (Memorize for quiz!)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64607"/>
            <a:ext cx="79248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800" dirty="0"/>
              <a:t>Through any two points there exists exactly one line.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2287827"/>
            <a:ext cx="79248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800" dirty="0"/>
              <a:t>A line contains at least two points.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2811047"/>
            <a:ext cx="7924800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800" dirty="0"/>
              <a:t>If two lines intersect, then their intersection is exactly one point.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3765154"/>
            <a:ext cx="7924800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800" dirty="0"/>
              <a:t>Through any three </a:t>
            </a:r>
            <a:r>
              <a:rPr lang="en-US" sz="2800" dirty="0" err="1"/>
              <a:t>noncollinear</a:t>
            </a:r>
            <a:r>
              <a:rPr lang="en-US" sz="2800" dirty="0"/>
              <a:t> points there exists exactly one plane.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2.1 Use Inductive Reasoning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Geometry, and much of math and science, was developed by people recognizing patterns</a:t>
            </a:r>
          </a:p>
          <a:p>
            <a:endParaRPr lang="en-US" dirty="0"/>
          </a:p>
          <a:p>
            <a:r>
              <a:rPr lang="en-US" dirty="0"/>
              <a:t>We are going to use patterns to make predictions this lesson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2.4 Use Postulates and Diagrams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57300"/>
            <a:ext cx="5867400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Basic Postulates (continued)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2303740"/>
            <a:ext cx="7924800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800" dirty="0"/>
              <a:t>If two points lie in a plane, then the line containing them lies in the plane.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3257847"/>
            <a:ext cx="7924800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800" dirty="0"/>
              <a:t>If two planes intersect, then their intersection is a line.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1780520"/>
            <a:ext cx="79248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800" dirty="0"/>
              <a:t>A plane contains at least three </a:t>
            </a:r>
            <a:r>
              <a:rPr lang="en-US" sz="2800" dirty="0" err="1"/>
              <a:t>noncollinear</a:t>
            </a:r>
            <a:r>
              <a:rPr lang="en-US" sz="2800" dirty="0"/>
              <a:t> points.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2.4 Use Postulates and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1393"/>
            <a:ext cx="5943600" cy="346920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Which postulate allows you to say that the intersection of plane </a:t>
            </a:r>
            <a:r>
              <a:rPr lang="en-US" i="1" dirty="0"/>
              <a:t>P </a:t>
            </a:r>
            <a:r>
              <a:rPr lang="en-US" dirty="0"/>
              <a:t>and plane </a:t>
            </a:r>
            <a:r>
              <a:rPr lang="en-US" i="1" dirty="0"/>
              <a:t>Q </a:t>
            </a:r>
            <a:r>
              <a:rPr lang="en-US" dirty="0"/>
              <a:t>is a line?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Use the diagram to write examples of the 1</a:t>
            </a:r>
            <a:r>
              <a:rPr lang="en-US" baseline="30000" dirty="0"/>
              <a:t>st</a:t>
            </a:r>
            <a:r>
              <a:rPr lang="en-US" dirty="0"/>
              <a:t> three postulates from this lesson.</a:t>
            </a:r>
          </a:p>
          <a:p>
            <a:endParaRPr lang="en-US" dirty="0"/>
          </a:p>
        </p:txBody>
      </p:sp>
      <p:pic>
        <p:nvPicPr>
          <p:cNvPr id="4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1733550"/>
            <a:ext cx="2552700" cy="2045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2.4 Use Postulates 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57350"/>
                <a:ext cx="4038600" cy="3140964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buNone/>
                </a:pPr>
                <a:r>
                  <a:rPr lang="en-US" u="sng" dirty="0"/>
                  <a:t>You can Assume</a:t>
                </a:r>
              </a:p>
              <a:p>
                <a:endParaRPr lang="en-US" dirty="0"/>
              </a:p>
              <a:p>
                <a:r>
                  <a:rPr lang="en-US" dirty="0"/>
                  <a:t>All points shown are coplanar</a:t>
                </a:r>
              </a:p>
              <a:p>
                <a:r>
                  <a:rPr lang="en-US" dirty="0">
                    <a:sym typeface="Symbol"/>
                  </a:rPr>
                  <a:t>AHB and BHD are a linear pair</a:t>
                </a:r>
              </a:p>
              <a:p>
                <a:r>
                  <a:rPr lang="en-US" dirty="0">
                    <a:sym typeface="Symbol"/>
                  </a:rPr>
                  <a:t>AHF and BHD are vertical angles</a:t>
                </a:r>
              </a:p>
              <a:p>
                <a:r>
                  <a:rPr lang="en-US" dirty="0">
                    <a:sym typeface="Symbol"/>
                  </a:rPr>
                  <a:t>A, H, J, and D are collinear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𝐴𝐷</m:t>
                        </m:r>
                      </m:e>
                    </m:acc>
                  </m:oMath>
                </a14:m>
                <a:r>
                  <a:rPr lang="en-US" dirty="0">
                    <a:sym typeface="Symbol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𝐵𝐹</m:t>
                        </m:r>
                      </m:e>
                    </m:acc>
                  </m:oMath>
                </a14:m>
                <a:r>
                  <a:rPr lang="en-US" dirty="0">
                    <a:sym typeface="Symbol"/>
                  </a:rPr>
                  <a:t> intersect at H</a:t>
                </a:r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2209800"/>
                <a:ext cx="4038600" cy="4187952"/>
              </a:xfrm>
              <a:blipFill rotWithShape="1">
                <a:blip r:embed="rId3"/>
                <a:stretch>
                  <a:fillRect t="-18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648200" y="2400300"/>
                <a:ext cx="4038600" cy="2743200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buNone/>
                </a:pPr>
                <a:r>
                  <a:rPr lang="en-US" u="sng" dirty="0"/>
                  <a:t>You cannot Assume</a:t>
                </a:r>
              </a:p>
              <a:p>
                <a:endParaRPr lang="en-US" dirty="0"/>
              </a:p>
              <a:p>
                <a:r>
                  <a:rPr lang="en-US" dirty="0"/>
                  <a:t>G, F, and E are collinear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𝐵𝐹</m:t>
                        </m:r>
                      </m:e>
                    </m:acc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𝐶𝐸</m:t>
                        </m:r>
                      </m:e>
                    </m:acc>
                  </m:oMath>
                </a14:m>
                <a:r>
                  <a:rPr lang="en-US" dirty="0"/>
                  <a:t> intersect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𝐵𝐹</m:t>
                        </m:r>
                      </m:e>
                    </m:acc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𝐶𝐸</m:t>
                        </m:r>
                      </m:e>
                    </m:acc>
                  </m:oMath>
                </a14:m>
                <a:r>
                  <a:rPr lang="en-US" dirty="0"/>
                  <a:t> do not intersect</a:t>
                </a:r>
              </a:p>
              <a:p>
                <a:r>
                  <a:rPr lang="en-US" dirty="0">
                    <a:sym typeface="Symbol"/>
                  </a:rPr>
                  <a:t>BHA  CJA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𝐴𝐷</m:t>
                        </m:r>
                      </m:e>
                    </m:acc>
                    <m:r>
                      <a:rPr lang="en-US" b="0" i="1" smtClean="0">
                        <a:latin typeface="Cambria Math"/>
                        <a:sym typeface="Symbol"/>
                      </a:rPr>
                      <m:t>⊥</m:t>
                    </m:r>
                    <m:acc>
                      <m:accPr>
                        <m:chr m:val="⃡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𝐵𝐹</m:t>
                        </m:r>
                      </m:e>
                    </m:acc>
                  </m:oMath>
                </a14:m>
                <a:endParaRPr lang="en-US" dirty="0">
                  <a:sym typeface="Symbol"/>
                </a:endParaRPr>
              </a:p>
              <a:p>
                <a:r>
                  <a:rPr lang="en-US" dirty="0" err="1">
                    <a:sym typeface="Symbol"/>
                  </a:rPr>
                  <a:t>mAHB</a:t>
                </a:r>
                <a:r>
                  <a:rPr lang="en-US" dirty="0">
                    <a:sym typeface="Symbol"/>
                  </a:rPr>
                  <a:t> = 90°</a:t>
                </a: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48200" y="3200400"/>
                <a:ext cx="4038600" cy="3657600"/>
              </a:xfrm>
              <a:blipFill rotWithShape="1">
                <a:blip r:embed="rId4"/>
                <a:stretch>
                  <a:fillRect l="-755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57200" y="857250"/>
            <a:ext cx="5867400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Interpreting a Diagram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4572000" y="57150"/>
            <a:ext cx="4495800" cy="2228850"/>
            <a:chOff x="4419600" y="1143000"/>
            <a:chExt cx="4495800" cy="2971800"/>
          </a:xfrm>
        </p:grpSpPr>
        <p:sp>
          <p:nvSpPr>
            <p:cNvPr id="7" name="Parallelogram 6"/>
            <p:cNvSpPr/>
            <p:nvPr/>
          </p:nvSpPr>
          <p:spPr>
            <a:xfrm>
              <a:off x="4419600" y="1143000"/>
              <a:ext cx="4495800" cy="2971800"/>
            </a:xfrm>
            <a:prstGeom prst="parallelogram">
              <a:avLst>
                <a:gd name="adj" fmla="val 31838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5105400" y="2209800"/>
              <a:ext cx="2971800" cy="129540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V="1">
              <a:off x="4762500" y="2476500"/>
              <a:ext cx="2362200" cy="30480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16200000" flipV="1">
              <a:off x="5982494" y="2477294"/>
              <a:ext cx="2285206" cy="380206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791200" y="1676400"/>
              <a:ext cx="76200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979920" y="1981200"/>
              <a:ext cx="76200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410200" y="2324100"/>
              <a:ext cx="76200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004560" y="3352800"/>
              <a:ext cx="76200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200900" y="3276600"/>
              <a:ext cx="76200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7772400" y="3352800"/>
              <a:ext cx="76200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953000" y="3581400"/>
              <a:ext cx="76200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06340" y="3429000"/>
              <a:ext cx="381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G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19800" y="3124200"/>
              <a:ext cx="381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58740" y="2297668"/>
              <a:ext cx="381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692140" y="2491740"/>
              <a:ext cx="381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H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486400" y="1524000"/>
              <a:ext cx="381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934200" y="3276600"/>
              <a:ext cx="381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162800" y="2819400"/>
              <a:ext cx="381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J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705600" y="1905000"/>
              <a:ext cx="381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772400" y="3048000"/>
              <a:ext cx="381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458200" y="1219200"/>
              <a:ext cx="381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/>
                <a:t>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2.4 Use Postulates 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Sketch a diagram showing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𝐹𝐻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⊥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𝐸𝐺</m:t>
                        </m:r>
                      </m:e>
                    </m:bar>
                  </m:oMath>
                </a14:m>
                <a:r>
                  <a:rPr lang="en-US" dirty="0">
                    <a:sym typeface="Symbol"/>
                  </a:rPr>
                  <a:t> at its midpoint M.</a:t>
                </a:r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2.4 Use Postulates 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Which of the follow cannot</a:t>
                </a:r>
              </a:p>
              <a:p>
                <a:pPr>
                  <a:buNone/>
                </a:pPr>
                <a:r>
                  <a:rPr lang="en-US" dirty="0"/>
                  <a:t>     be assumed.</a:t>
                </a:r>
              </a:p>
              <a:p>
                <a:pPr>
                  <a:buNone/>
                </a:pPr>
                <a:endParaRPr lang="en-US" dirty="0"/>
              </a:p>
              <a:p>
                <a:r>
                  <a:rPr lang="en-US" dirty="0"/>
                  <a:t>A, B, and C are collinear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𝐸𝐹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 line ℓ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US" dirty="0">
                    <a:sym typeface="Symbol"/>
                  </a:rPr>
                  <a:t>  plane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sym typeface="Symbol"/>
                      </a:rPr>
                      <m:t>ℛ</m:t>
                    </m:r>
                  </m:oMath>
                </a14:m>
                <a:endParaRPr lang="en-US" dirty="0">
                  <a:sym typeface="Symbol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𝐸𝐹</m:t>
                        </m:r>
                      </m:e>
                    </m:acc>
                  </m:oMath>
                </a14:m>
                <a:r>
                  <a:rPr lang="en-US" dirty="0">
                    <a:sym typeface="Symbol"/>
                  </a:rPr>
                  <a:t> intersects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US" dirty="0">
                    <a:sym typeface="Symbol"/>
                  </a:rPr>
                  <a:t> at B</a:t>
                </a:r>
              </a:p>
              <a:p>
                <a:r>
                  <a:rPr lang="en-US" dirty="0">
                    <a:sym typeface="Symbol"/>
                  </a:rPr>
                  <a:t>line ℓ 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𝐴𝐵</m:t>
                        </m:r>
                      </m:e>
                    </m:acc>
                  </m:oMath>
                </a14:m>
                <a:endParaRPr lang="en-US" dirty="0">
                  <a:sym typeface="Symbol"/>
                </a:endParaRPr>
              </a:p>
              <a:p>
                <a:r>
                  <a:rPr lang="en-US" dirty="0"/>
                  <a:t>Points B, C, and X are collinear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t="-17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Group 46"/>
          <p:cNvGrpSpPr/>
          <p:nvPr/>
        </p:nvGrpSpPr>
        <p:grpSpPr>
          <a:xfrm>
            <a:off x="3962400" y="1543050"/>
            <a:ext cx="5181600" cy="3486150"/>
            <a:chOff x="3962400" y="2057400"/>
            <a:chExt cx="5181600" cy="4648200"/>
          </a:xfrm>
        </p:grpSpPr>
        <p:grpSp>
          <p:nvGrpSpPr>
            <p:cNvPr id="14" name="Group 13"/>
            <p:cNvGrpSpPr/>
            <p:nvPr/>
          </p:nvGrpSpPr>
          <p:grpSpPr>
            <a:xfrm>
              <a:off x="3962400" y="2057400"/>
              <a:ext cx="5181600" cy="4648200"/>
              <a:chOff x="4495800" y="1295400"/>
              <a:chExt cx="5181600" cy="4648200"/>
            </a:xfrm>
          </p:grpSpPr>
          <p:sp>
            <p:nvSpPr>
              <p:cNvPr id="11" name="Parallelogram 10"/>
              <p:cNvSpPr/>
              <p:nvPr/>
            </p:nvSpPr>
            <p:spPr>
              <a:xfrm rot="16200000">
                <a:off x="5638800" y="3810000"/>
                <a:ext cx="2895600" cy="1371600"/>
              </a:xfrm>
              <a:prstGeom prst="parallelogram">
                <a:avLst>
                  <a:gd name="adj" fmla="val 61432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Parallelogram 12"/>
              <p:cNvSpPr/>
              <p:nvPr/>
            </p:nvSpPr>
            <p:spPr>
              <a:xfrm flipH="1">
                <a:off x="6400800" y="3048000"/>
                <a:ext cx="3276600" cy="1143000"/>
              </a:xfrm>
              <a:prstGeom prst="parallelogram">
                <a:avLst>
                  <a:gd name="adj" fmla="val 121508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Parallelogram 9"/>
              <p:cNvSpPr/>
              <p:nvPr/>
            </p:nvSpPr>
            <p:spPr>
              <a:xfrm flipH="1">
                <a:off x="4495800" y="3048000"/>
                <a:ext cx="3276600" cy="1143000"/>
              </a:xfrm>
              <a:prstGeom prst="parallelogram">
                <a:avLst>
                  <a:gd name="adj" fmla="val 121508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Parallelogram 11"/>
              <p:cNvSpPr/>
              <p:nvPr/>
            </p:nvSpPr>
            <p:spPr>
              <a:xfrm rot="16200000">
                <a:off x="5638800" y="2057400"/>
                <a:ext cx="2895600" cy="1371600"/>
              </a:xfrm>
              <a:prstGeom prst="parallelogram">
                <a:avLst>
                  <a:gd name="adj" fmla="val 62572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" name="Straight Arrow Connector 15"/>
            <p:cNvCxnSpPr/>
            <p:nvPr/>
          </p:nvCxnSpPr>
          <p:spPr>
            <a:xfrm rot="10800000">
              <a:off x="5867400" y="3810000"/>
              <a:ext cx="1371600" cy="11430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5181600" y="4114800"/>
              <a:ext cx="1058182" cy="1905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6238422" y="3971925"/>
              <a:ext cx="796153" cy="14332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5667375" y="3543300"/>
              <a:ext cx="1143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16200000" flipH="1">
              <a:off x="5781674" y="4562474"/>
              <a:ext cx="923926" cy="9525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>
              <a:off x="5975350" y="5257800"/>
              <a:ext cx="533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6200775" y="4076700"/>
              <a:ext cx="76200" cy="76200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6781800" y="3981450"/>
              <a:ext cx="76200" cy="76200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5419725" y="4219575"/>
              <a:ext cx="76200" cy="76200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6210300" y="5181600"/>
              <a:ext cx="76200" cy="76200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6210300" y="3400425"/>
              <a:ext cx="76200" cy="76200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7391400" y="3962400"/>
              <a:ext cx="76200" cy="76200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16200000" flipH="1">
              <a:off x="6248400" y="3886200"/>
              <a:ext cx="1524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6286500" y="41529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7391400" y="3962400"/>
              <a:ext cx="4572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705600" y="3990976"/>
              <a:ext cx="4572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972175" y="4105276"/>
              <a:ext cx="4572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334000" y="4238627"/>
              <a:ext cx="4572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29350" y="5048251"/>
              <a:ext cx="4572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48400" y="3276600"/>
              <a:ext cx="4572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5848350" y="2219327"/>
                  <a:ext cx="457200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/>
                          </a:rPr>
                          <m:t>ℛ</m:t>
                        </m:r>
                      </m:oMath>
                    </m:oMathPara>
                  </a14:m>
                  <a:endParaRPr lang="en-US" b="1" i="1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48350" y="2219325"/>
                  <a:ext cx="457200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8534400" y="4460557"/>
                  <a:ext cx="457200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/>
                          </a:rPr>
                          <m:t>𝒮</m:t>
                        </m:r>
                      </m:oMath>
                    </m:oMathPara>
                  </a14:m>
                  <a:endParaRPr lang="en-US" b="1" i="1" dirty="0"/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34400" y="4460557"/>
                  <a:ext cx="457200" cy="49244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TextBox 45"/>
            <p:cNvSpPr txBox="1"/>
            <p:nvPr/>
          </p:nvSpPr>
          <p:spPr>
            <a:xfrm>
              <a:off x="6934200" y="4419600"/>
              <a:ext cx="4572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ℓ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2.4 Use Postulates and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99 #2-28 even, 34, 40-56 even = 24 total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2.4 Answers and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2.4 Answers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 action="ppaction://hlinkpres?slideindex=1&amp;slidetitle="/>
              </a:rPr>
              <a:t>2.4 Homework Quiz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2.5 Reasoning Using Properties from Algebra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you solve an algebra equation, you use properties of algebra to justify each step.</a:t>
            </a:r>
          </a:p>
          <a:p>
            <a:endParaRPr lang="en-US" dirty="0"/>
          </a:p>
          <a:p>
            <a:r>
              <a:rPr lang="en-US" dirty="0"/>
              <a:t>Segment length and angle measure are real numbers just like variables, so you can solve equations from geometry using properties from algebra to justify each step.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2.5 Reasoning Using Properties from Algebra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Group 269"/>
          <p:cNvGraphicFramePr>
            <a:graphicFrameLocks/>
          </p:cNvGraphicFramePr>
          <p:nvPr/>
        </p:nvGraphicFramePr>
        <p:xfrm>
          <a:off x="304800" y="628650"/>
          <a:ext cx="8382000" cy="4449890"/>
        </p:xfrm>
        <a:graphic>
          <a:graphicData uri="http://schemas.openxmlformats.org/drawingml/2006/table">
            <a:tbl>
              <a:tblPr/>
              <a:tblGrid>
                <a:gridCol w="224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4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1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Property of Equality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Numbers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Segments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Angles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Reflexive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= a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 = AB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m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Symmetric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= b, then b = a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 = CD, then CD = AB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= 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 then 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= 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8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Transitive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= b and b = c, then a = c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 = BC and BC = CD, then AB = CD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= 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and 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= 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 then 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= 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8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Add and Subtract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If a = b, then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a+c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b+c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AB = BC, then AB + DE =     BC + DE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1 = 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2, then 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1 + 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3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  = 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2 + 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3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Multiply and divide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If a = b, then ac = bc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AB = BC, then 2AB = 2BC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1 = 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2, then 2m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1 = 2m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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Substitution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If a = b, then a may be replaced by b in any equation or expression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Distributive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30738" algn="l"/>
                        </a:tabLst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a(b + c) =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ac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2.5 Reasoning Using Properties from Algebra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Name the property of equality the statement illustrates.</a:t>
            </a:r>
          </a:p>
          <a:p>
            <a:pPr lvl="1"/>
            <a:r>
              <a:rPr lang="en-US" dirty="0"/>
              <a:t>If m</a:t>
            </a:r>
            <a:r>
              <a:rPr lang="en-US" dirty="0">
                <a:sym typeface="Symbol"/>
              </a:rPr>
              <a:t>6 = m7, then m7 = m6.</a:t>
            </a:r>
          </a:p>
          <a:p>
            <a:pPr lvl="1"/>
            <a:endParaRPr lang="en-US" dirty="0">
              <a:sym typeface="Symbol"/>
            </a:endParaRPr>
          </a:p>
          <a:p>
            <a:pPr lvl="1"/>
            <a:r>
              <a:rPr lang="en-US" dirty="0">
                <a:sym typeface="Symbol"/>
              </a:rPr>
              <a:t>If JK = KL and KL = 12, then JK = 12.</a:t>
            </a:r>
          </a:p>
          <a:p>
            <a:pPr lvl="1"/>
            <a:endParaRPr lang="en-US" dirty="0">
              <a:sym typeface="Symbol"/>
            </a:endParaRPr>
          </a:p>
          <a:p>
            <a:pPr lvl="1"/>
            <a:r>
              <a:rPr lang="en-US" dirty="0" err="1">
                <a:sym typeface="Symbol"/>
              </a:rPr>
              <a:t>mW</a:t>
            </a:r>
            <a:r>
              <a:rPr lang="en-US" dirty="0">
                <a:sym typeface="Symbol"/>
              </a:rPr>
              <a:t> = </a:t>
            </a:r>
            <a:r>
              <a:rPr lang="en-US" dirty="0" err="1">
                <a:sym typeface="Symbol"/>
              </a:rPr>
              <a:t>mW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2.1 Use Inductive Reasoning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1828800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Conjecture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1896130"/>
            <a:ext cx="79248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800" dirty="0"/>
              <a:t>Unproven statement based on observation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807985"/>
            <a:ext cx="3276600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Inductive Reasoning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3343930"/>
            <a:ext cx="79248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800" dirty="0"/>
              <a:t>First find a pattern in specific cases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3877330"/>
            <a:ext cx="79248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800" dirty="0"/>
              <a:t>Second write a conjecture for the general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2.5 Reasoning Using Properties from Algebra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Solve the equation and write a reason for each step</a:t>
            </a:r>
          </a:p>
          <a:p>
            <a:pPr lvl="1"/>
            <a:r>
              <a:rPr lang="en-US" dirty="0"/>
              <a:t>14x + 3(7 – x) = -1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Solve  A = ½ </a:t>
            </a:r>
            <a:r>
              <a:rPr lang="en-US" dirty="0" err="1"/>
              <a:t>bh</a:t>
            </a:r>
            <a:r>
              <a:rPr lang="en-US" dirty="0"/>
              <a:t>  for b.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6553200" y="299208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2.5 Reasoning Using Properties from Algebra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1393"/>
            <a:ext cx="8229600" cy="35835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Given: </a:t>
            </a:r>
            <a:r>
              <a:rPr lang="en-US" dirty="0" err="1"/>
              <a:t>m</a:t>
            </a:r>
            <a:r>
              <a:rPr lang="en-US" dirty="0" err="1">
                <a:sym typeface="Symbol"/>
              </a:rPr>
              <a:t>ABD</a:t>
            </a:r>
            <a:r>
              <a:rPr lang="en-US" dirty="0">
                <a:sym typeface="Symbol"/>
              </a:rPr>
              <a:t> = </a:t>
            </a:r>
            <a:r>
              <a:rPr lang="en-US" dirty="0" err="1">
                <a:sym typeface="Symbol"/>
              </a:rPr>
              <a:t>mCBE</a:t>
            </a: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Show that m1 = m3</a:t>
            </a: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r>
              <a:rPr lang="en-US" i="1" dirty="0"/>
              <a:t>108 #4-34 even, 39-42 all = 20 total</a:t>
            </a:r>
          </a:p>
          <a:p>
            <a:r>
              <a:rPr lang="en-US" i="1" dirty="0"/>
              <a:t>Extra Credit 111 #2, 4 = +2</a:t>
            </a:r>
          </a:p>
          <a:p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6096000" y="1485900"/>
            <a:ext cx="2362200" cy="2743200"/>
            <a:chOff x="6096000" y="1981200"/>
            <a:chExt cx="2362200" cy="3657600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6096000" y="1981200"/>
              <a:ext cx="2209800" cy="1981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6096000" y="3276600"/>
              <a:ext cx="2362200" cy="6858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096000" y="3962400"/>
              <a:ext cx="2286000" cy="762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6096000" y="3962400"/>
              <a:ext cx="2057400" cy="1676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Oval 12"/>
          <p:cNvSpPr/>
          <p:nvPr/>
        </p:nvSpPr>
        <p:spPr>
          <a:xfrm>
            <a:off x="6080760" y="2937510"/>
            <a:ext cx="76200" cy="571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696200" y="3943350"/>
            <a:ext cx="76200" cy="571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924800" y="3406140"/>
            <a:ext cx="76200" cy="571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001000" y="2514600"/>
            <a:ext cx="76200" cy="571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985760" y="1645920"/>
            <a:ext cx="76200" cy="571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696200" y="142875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848600" y="2214518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848600" y="30861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20000" y="360045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91200" y="280035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77000" y="254631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00800" y="2780345"/>
            <a:ext cx="533400" cy="440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2.5 Answers and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2.5 Answers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 action="ppaction://hlinkpres?slideindex=1&amp;slidetitle="/>
              </a:rPr>
              <a:t>2.5 Homework Quiz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2.6 Prove Statements about Segments and 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Pay attention today, we are going to talk about how to write proofs.</a:t>
            </a:r>
          </a:p>
          <a:p>
            <a:endParaRPr lang="en-US" dirty="0"/>
          </a:p>
          <a:p>
            <a:r>
              <a:rPr lang="en-US" dirty="0"/>
              <a:t>Proofs are like starting a campfire (I heat my house with wood, so knowing how to build a fire is very important.)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Given: A cold person out in the woods camping with newspaper and matches in their backpack</a:t>
            </a:r>
          </a:p>
          <a:p>
            <a:pPr lvl="0"/>
            <a:r>
              <a:rPr lang="en-US" dirty="0"/>
              <a:t>Prove: Start a campfire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2.6 Prove Statements about Segments and Angles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05939"/>
            <a:ext cx="9144000" cy="2800350"/>
          </a:xfrm>
        </p:spPr>
        <p:txBody>
          <a:bodyPr>
            <a:noAutofit/>
          </a:bodyPr>
          <a:lstStyle/>
          <a:p>
            <a:r>
              <a:rPr lang="en-US" sz="2000" dirty="0"/>
              <a:t>Writing proofs follow the same step as the fire.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Write the given and prove written at the top for reference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Start with the given as step 1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The steps need to be in an logical order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You cannot use an object without it being in the problem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Remember the hypothesis states the object you are working with, the conclusion states what you are doing with it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If you get stuck ask, “Okay, now I have _______.  What do I know about ______ ?” and look at the hypotheses of your theorems, definitions, and properties.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1062991"/>
            <a:ext cx="7315200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Congruence of segments and angles is reflexive, symmetric, and transitive.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2.6 Prove Statements about Segments and Angles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03724"/>
            <a:ext cx="8229600" cy="159662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en-US" sz="2400" b="1" i="1" dirty="0"/>
              <a:t>Complete the proof by justifying each</a:t>
            </a:r>
            <a:r>
              <a:rPr lang="en-US" sz="2400" dirty="0"/>
              <a:t> </a:t>
            </a:r>
          </a:p>
          <a:p>
            <a:pPr>
              <a:buFont typeface="Wingdings" pitchFamily="2" charset="2"/>
              <a:buNone/>
            </a:pPr>
            <a:endParaRPr lang="en-US" sz="2400" dirty="0"/>
          </a:p>
          <a:p>
            <a:pPr>
              <a:buFont typeface="Wingdings" pitchFamily="2" charset="2"/>
              <a:buNone/>
            </a:pPr>
            <a:r>
              <a:rPr lang="en-US" sz="2400" dirty="0"/>
              <a:t>Given: Points P,Q, R, and S are collinear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Prove: PQ = PS – QS</a:t>
            </a:r>
          </a:p>
        </p:txBody>
      </p:sp>
      <p:grpSp>
        <p:nvGrpSpPr>
          <p:cNvPr id="2" name="Group 79"/>
          <p:cNvGrpSpPr>
            <a:grpSpLocks/>
          </p:cNvGrpSpPr>
          <p:nvPr/>
        </p:nvGrpSpPr>
        <p:grpSpPr bwMode="auto">
          <a:xfrm>
            <a:off x="4648200" y="2400301"/>
            <a:ext cx="4038600" cy="400051"/>
            <a:chOff x="2928" y="2016"/>
            <a:chExt cx="2544" cy="336"/>
          </a:xfrm>
        </p:grpSpPr>
        <p:sp>
          <p:nvSpPr>
            <p:cNvPr id="62532" name="Text Box 68"/>
            <p:cNvSpPr txBox="1">
              <a:spLocks noChangeArrowheads="1"/>
            </p:cNvSpPr>
            <p:nvPr/>
          </p:nvSpPr>
          <p:spPr bwMode="auto">
            <a:xfrm>
              <a:off x="2928" y="2016"/>
              <a:ext cx="254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 dirty="0"/>
                <a:t>P        	   Q            R                             S</a:t>
              </a:r>
            </a:p>
          </p:txBody>
        </p:sp>
        <p:sp>
          <p:nvSpPr>
            <p:cNvPr id="62533" name="Line 69"/>
            <p:cNvSpPr>
              <a:spLocks noChangeShapeType="1"/>
            </p:cNvSpPr>
            <p:nvPr/>
          </p:nvSpPr>
          <p:spPr bwMode="auto">
            <a:xfrm>
              <a:off x="3024" y="2064"/>
              <a:ext cx="22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538" name="Text Box 74"/>
          <p:cNvSpPr txBox="1">
            <a:spLocks noChangeArrowheads="1"/>
          </p:cNvSpPr>
          <p:nvPr/>
        </p:nvSpPr>
        <p:spPr bwMode="auto">
          <a:xfrm>
            <a:off x="457200" y="2800350"/>
            <a:ext cx="3886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/>
              <a:t>Statements</a:t>
            </a:r>
          </a:p>
          <a:p>
            <a:r>
              <a:rPr lang="en-US" sz="2400" dirty="0"/>
              <a:t>Points P,Q, R, and S are collinear</a:t>
            </a:r>
          </a:p>
          <a:p>
            <a:r>
              <a:rPr lang="en-US" sz="2400" dirty="0"/>
              <a:t>PS = PQ + QS</a:t>
            </a:r>
            <a:endParaRPr lang="en-US" sz="2400" i="1" dirty="0">
              <a:solidFill>
                <a:schemeClr val="tx2"/>
              </a:solidFill>
            </a:endParaRPr>
          </a:p>
          <a:p>
            <a:r>
              <a:rPr lang="en-US" sz="2400" dirty="0"/>
              <a:t>PS – QS = PQ</a:t>
            </a:r>
            <a:endParaRPr lang="en-US" sz="2400" i="1" dirty="0">
              <a:solidFill>
                <a:schemeClr val="tx2"/>
              </a:solidFill>
            </a:endParaRPr>
          </a:p>
          <a:p>
            <a:r>
              <a:rPr lang="en-US" sz="2400" dirty="0"/>
              <a:t>PQ = PS – QS</a:t>
            </a: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62539" name="Text Box 75"/>
          <p:cNvSpPr txBox="1">
            <a:spLocks noChangeArrowheads="1"/>
          </p:cNvSpPr>
          <p:nvPr/>
        </p:nvSpPr>
        <p:spPr bwMode="auto">
          <a:xfrm>
            <a:off x="4648200" y="2800350"/>
            <a:ext cx="4114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Reasons</a:t>
            </a:r>
          </a:p>
          <a:p>
            <a:r>
              <a:rPr lang="en-US" sz="2400" i="1">
                <a:solidFill>
                  <a:schemeClr val="tx2"/>
                </a:solidFill>
              </a:rPr>
              <a:t>Given</a:t>
            </a:r>
          </a:p>
          <a:p>
            <a:endParaRPr lang="en-US" sz="2400" i="1">
              <a:solidFill>
                <a:schemeClr val="tx2"/>
              </a:solidFill>
            </a:endParaRPr>
          </a:p>
          <a:p>
            <a:r>
              <a:rPr lang="en-US" sz="2400" i="1">
                <a:solidFill>
                  <a:schemeClr val="tx2"/>
                </a:solidFill>
              </a:rPr>
              <a:t>Segment addition post</a:t>
            </a:r>
          </a:p>
          <a:p>
            <a:r>
              <a:rPr lang="en-US" sz="2400" i="1">
                <a:solidFill>
                  <a:schemeClr val="tx2"/>
                </a:solidFill>
              </a:rPr>
              <a:t>Subtraction</a:t>
            </a:r>
          </a:p>
          <a:p>
            <a:r>
              <a:rPr lang="en-US" sz="2400" i="1">
                <a:solidFill>
                  <a:schemeClr val="tx2"/>
                </a:solidFill>
              </a:rPr>
              <a:t>Symmetric</a:t>
            </a:r>
          </a:p>
        </p:txBody>
      </p:sp>
      <p:grpSp>
        <p:nvGrpSpPr>
          <p:cNvPr id="3" name="Group 78"/>
          <p:cNvGrpSpPr>
            <a:grpSpLocks/>
          </p:cNvGrpSpPr>
          <p:nvPr/>
        </p:nvGrpSpPr>
        <p:grpSpPr bwMode="auto">
          <a:xfrm>
            <a:off x="381000" y="2914650"/>
            <a:ext cx="7924800" cy="1828800"/>
            <a:chOff x="240" y="2448"/>
            <a:chExt cx="4992" cy="1536"/>
          </a:xfrm>
        </p:grpSpPr>
        <p:sp>
          <p:nvSpPr>
            <p:cNvPr id="62540" name="Line 76"/>
            <p:cNvSpPr>
              <a:spLocks noChangeShapeType="1"/>
            </p:cNvSpPr>
            <p:nvPr/>
          </p:nvSpPr>
          <p:spPr bwMode="auto">
            <a:xfrm>
              <a:off x="240" y="2736"/>
              <a:ext cx="49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541" name="Line 77"/>
            <p:cNvSpPr>
              <a:spLocks noChangeShapeType="1"/>
            </p:cNvSpPr>
            <p:nvPr/>
          </p:nvSpPr>
          <p:spPr bwMode="auto">
            <a:xfrm>
              <a:off x="2784" y="2448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2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2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2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2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2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62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62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62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62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2.6 Prove Statements about Segments and Angles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53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331393"/>
                <a:ext cx="8229600" cy="3812107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buFont typeface="Wingdings" pitchFamily="2" charset="2"/>
                  <a:buNone/>
                </a:pPr>
                <a:r>
                  <a:rPr lang="en-US" sz="2200" dirty="0"/>
                  <a:t>Write a two column proof</a:t>
                </a:r>
              </a:p>
              <a:p>
                <a:endParaRPr lang="en-US" sz="2200" dirty="0"/>
              </a:p>
              <a:p>
                <a:pPr>
                  <a:buFont typeface="Wingdings" pitchFamily="2" charset="2"/>
                  <a:buNone/>
                </a:pPr>
                <a:r>
                  <a:rPr lang="en-US" sz="2200" dirty="0"/>
                  <a:t>Given: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200" b="0" i="1" smtClean="0">
                            <a:latin typeface="Cambria Math"/>
                          </a:rPr>
                          <m:t>𝐴𝐶</m:t>
                        </m:r>
                      </m:e>
                    </m:bar>
                    <m:r>
                      <a:rPr lang="en-US" sz="2200" b="0" i="1" smtClean="0">
                        <a:latin typeface="Cambria Math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200" b="0" i="1" smtClean="0">
                            <a:latin typeface="Cambria Math"/>
                          </a:rPr>
                          <m:t>𝐷𝐹</m:t>
                        </m:r>
                      </m:e>
                    </m:bar>
                  </m:oMath>
                </a14:m>
                <a:r>
                  <a:rPr lang="en-US" sz="2200" dirty="0"/>
                  <a:t>,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200" b="0" i="1" dirty="0" smtClean="0">
                            <a:latin typeface="Cambria Math"/>
                          </a:rPr>
                          <m:t>𝐴𝐵</m:t>
                        </m:r>
                      </m:e>
                    </m:bar>
                    <m:r>
                      <a:rPr lang="en-US" sz="2200" b="0" i="1" dirty="0" smtClean="0">
                        <a:latin typeface="Cambria Math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200" b="0" i="1" dirty="0" smtClean="0">
                            <a:latin typeface="Cambria Math"/>
                          </a:rPr>
                          <m:t>𝐷𝐸</m:t>
                        </m:r>
                      </m:e>
                    </m:bar>
                  </m:oMath>
                </a14:m>
                <a:endParaRPr lang="en-US" sz="2200" dirty="0"/>
              </a:p>
              <a:p>
                <a:pPr>
                  <a:buFont typeface="Wingdings" pitchFamily="2" charset="2"/>
                  <a:buNone/>
                </a:pPr>
                <a:r>
                  <a:rPr lang="en-US" sz="2200" dirty="0"/>
                  <a:t>Prove: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200" b="0" i="1" smtClean="0">
                            <a:latin typeface="Cambria Math"/>
                          </a:rPr>
                          <m:t>𝐵𝐶</m:t>
                        </m:r>
                      </m:e>
                    </m:bar>
                    <m:r>
                      <a:rPr lang="en-US" sz="2200" b="0" i="1" smtClean="0">
                        <a:latin typeface="Cambria Math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200" b="0" i="1" smtClean="0">
                            <a:latin typeface="Cambria Math"/>
                          </a:rPr>
                          <m:t>𝐸𝐹</m:t>
                        </m:r>
                      </m:e>
                    </m:bar>
                  </m:oMath>
                </a14:m>
                <a:endParaRPr lang="en-US" sz="2200" dirty="0"/>
              </a:p>
              <a:p>
                <a:pPr>
                  <a:buFont typeface="Wingdings" pitchFamily="2" charset="2"/>
                  <a:buNone/>
                </a:pPr>
                <a:endParaRPr lang="en-US" sz="2200" dirty="0"/>
              </a:p>
              <a:p>
                <a:pPr>
                  <a:buFont typeface="Wingdings" pitchFamily="2" charset="2"/>
                  <a:buNone/>
                </a:pPr>
                <a:endParaRPr lang="en-US" dirty="0"/>
              </a:p>
              <a:p>
                <a:pPr>
                  <a:buFont typeface="Wingdings" pitchFamily="2" charset="2"/>
                  <a:buNone/>
                </a:pPr>
                <a:endParaRPr lang="en-US" dirty="0"/>
              </a:p>
              <a:p>
                <a:pPr>
                  <a:buFont typeface="Wingdings" pitchFamily="2" charset="2"/>
                  <a:buNone/>
                </a:pPr>
                <a:endParaRPr lang="en-US" dirty="0"/>
              </a:p>
              <a:p>
                <a:r>
                  <a:rPr lang="en-US" i="1" dirty="0"/>
                  <a:t>116 #2-12 even, 16, 18, 22-26 even, 30-36 all = 18 total</a:t>
                </a:r>
              </a:p>
              <a:p>
                <a:pPr>
                  <a:buFont typeface="Wingdings" pitchFamily="2" charset="2"/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655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479326"/>
                <a:ext cx="8229600" cy="4235674"/>
              </a:xfrm>
              <a:blipFill rotWithShape="1">
                <a:blip r:embed="rId3"/>
                <a:stretch>
                  <a:fillRect t="-719" r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114800" y="1268730"/>
            <a:ext cx="5029200" cy="1314450"/>
            <a:chOff x="2001" y="10620"/>
            <a:chExt cx="3366" cy="720"/>
          </a:xfrm>
        </p:grpSpPr>
        <p:sp>
          <p:nvSpPr>
            <p:cNvPr id="65541" name="Line 5"/>
            <p:cNvSpPr>
              <a:spLocks noChangeShapeType="1"/>
            </p:cNvSpPr>
            <p:nvPr/>
          </p:nvSpPr>
          <p:spPr bwMode="auto">
            <a:xfrm>
              <a:off x="2001" y="10980"/>
              <a:ext cx="336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42" name="Text Box 6"/>
            <p:cNvSpPr txBox="1">
              <a:spLocks noChangeArrowheads="1"/>
            </p:cNvSpPr>
            <p:nvPr/>
          </p:nvSpPr>
          <p:spPr bwMode="auto">
            <a:xfrm>
              <a:off x="2001" y="10980"/>
              <a:ext cx="3366" cy="36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dirty="0"/>
                <a:t>D                    E              	             F</a:t>
              </a:r>
            </a:p>
          </p:txBody>
        </p:sp>
        <p:sp>
          <p:nvSpPr>
            <p:cNvPr id="65543" name="Line 7"/>
            <p:cNvSpPr>
              <a:spLocks noChangeShapeType="1"/>
            </p:cNvSpPr>
            <p:nvPr/>
          </p:nvSpPr>
          <p:spPr bwMode="auto">
            <a:xfrm>
              <a:off x="2001" y="10620"/>
              <a:ext cx="336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44" name="Text Box 8"/>
            <p:cNvSpPr txBox="1">
              <a:spLocks noChangeArrowheads="1"/>
            </p:cNvSpPr>
            <p:nvPr/>
          </p:nvSpPr>
          <p:spPr bwMode="auto">
            <a:xfrm>
              <a:off x="2001" y="10620"/>
              <a:ext cx="3366" cy="36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dirty="0"/>
                <a:t>A                    B            	                          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2.6 Answers and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2.6 Answers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 action="ppaction://hlinkpres?slideindex=1&amp;slidetitle="/>
              </a:rPr>
              <a:t>2.6 Homework Quiz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2.7 Prove Angle Pair Relationships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8229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All right angles are congruent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970470"/>
            <a:ext cx="82296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Congruent Supplements Theorem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2419350"/>
            <a:ext cx="76200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two angles are supplementary to the same angle (or to congruent angles), then they are congruent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361803"/>
            <a:ext cx="82296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Congruent Complements Theorem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3810683"/>
            <a:ext cx="76200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two angles are complementary to the same angle (or to congruent angles), then they are congruent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2.7 Prove Angle Pair Relationships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82296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Linear Pair Postulate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693685"/>
            <a:ext cx="82296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Vertical Angles Congruence Theorem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3150883"/>
            <a:ext cx="7620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Vertical angles are congruent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6800" y="1657350"/>
            <a:ext cx="76200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two angles form a linear pair, then they are supplementary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2.1 Use Inductive Reasoning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Sketch the fourth figure in the pattern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Describe the pattern in the numbers 1000, 500, 250, 125, … and write the next three numbers in the pattern</a:t>
            </a:r>
          </a:p>
          <a:p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914400" y="1943100"/>
            <a:ext cx="1676400" cy="971550"/>
            <a:chOff x="914400" y="2590800"/>
            <a:chExt cx="1676400" cy="1295400"/>
          </a:xfrm>
        </p:grpSpPr>
        <p:sp>
          <p:nvSpPr>
            <p:cNvPr id="4" name="Rectangle 3"/>
            <p:cNvSpPr/>
            <p:nvPr/>
          </p:nvSpPr>
          <p:spPr>
            <a:xfrm>
              <a:off x="914400" y="2590800"/>
              <a:ext cx="1676400" cy="1295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752600" y="2590800"/>
              <a:ext cx="838200" cy="12954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048000" y="1943100"/>
            <a:ext cx="1676400" cy="971550"/>
            <a:chOff x="3048000" y="2590800"/>
            <a:chExt cx="1676400" cy="1295400"/>
          </a:xfrm>
        </p:grpSpPr>
        <p:sp>
          <p:nvSpPr>
            <p:cNvPr id="6" name="Rectangle 5"/>
            <p:cNvSpPr/>
            <p:nvPr/>
          </p:nvSpPr>
          <p:spPr>
            <a:xfrm>
              <a:off x="3048000" y="2590800"/>
              <a:ext cx="1676400" cy="1295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343400" y="2590800"/>
              <a:ext cx="381000" cy="12954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5200" y="2590800"/>
              <a:ext cx="381000" cy="12954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181600" y="1943100"/>
            <a:ext cx="1524000" cy="971550"/>
            <a:chOff x="5181600" y="2590800"/>
            <a:chExt cx="1524000" cy="1295400"/>
          </a:xfrm>
        </p:grpSpPr>
        <p:sp>
          <p:nvSpPr>
            <p:cNvPr id="9" name="Rectangle 8"/>
            <p:cNvSpPr/>
            <p:nvPr/>
          </p:nvSpPr>
          <p:spPr>
            <a:xfrm>
              <a:off x="5181600" y="2590800"/>
              <a:ext cx="1524000" cy="1295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553200" y="2590800"/>
              <a:ext cx="152400" cy="12954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72200" y="2590800"/>
              <a:ext cx="152400" cy="12954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791200" y="2590800"/>
              <a:ext cx="152400" cy="12954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410200" y="2590800"/>
              <a:ext cx="152400" cy="12954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2.7 Prove Angle Pair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x and y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124200" y="1314450"/>
            <a:ext cx="5943600" cy="1657350"/>
            <a:chOff x="1828800" y="2133600"/>
            <a:chExt cx="5943600" cy="2209800"/>
          </a:xfrm>
        </p:grpSpPr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828800" y="2133600"/>
              <a:ext cx="5943600" cy="2209800"/>
              <a:chOff x="1152" y="1008"/>
              <a:chExt cx="3744" cy="1392"/>
            </a:xfrm>
          </p:grpSpPr>
          <p:sp>
            <p:nvSpPr>
              <p:cNvPr id="5" name="Line 4"/>
              <p:cNvSpPr>
                <a:spLocks noChangeShapeType="1"/>
              </p:cNvSpPr>
              <p:nvPr/>
            </p:nvSpPr>
            <p:spPr bwMode="auto">
              <a:xfrm>
                <a:off x="1152" y="1056"/>
                <a:ext cx="3744" cy="13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" name="Line 5"/>
              <p:cNvSpPr>
                <a:spLocks noChangeShapeType="1"/>
              </p:cNvSpPr>
              <p:nvPr/>
            </p:nvSpPr>
            <p:spPr bwMode="auto">
              <a:xfrm flipV="1">
                <a:off x="1200" y="1008"/>
                <a:ext cx="3456" cy="12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4191000" y="2489200"/>
              <a:ext cx="1828800" cy="697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/>
                <a:t>3x - 2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4114800" y="3276600"/>
              <a:ext cx="1828800" cy="697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/>
                <a:t>2x + 4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5105400" y="2909888"/>
              <a:ext cx="1828800" cy="697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/>
                <a:t>y</a:t>
              </a:r>
            </a:p>
          </p:txBody>
        </p:sp>
      </p:grp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2.7 Prove Angle Pair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Given: ℓ </a:t>
            </a:r>
            <a:r>
              <a:rPr lang="en-US" sz="2400" dirty="0">
                <a:sym typeface="Symbol"/>
              </a:rPr>
              <a:t> m, ℓ  n</a:t>
            </a:r>
          </a:p>
          <a:p>
            <a:r>
              <a:rPr lang="en-US" sz="2400" dirty="0">
                <a:sym typeface="Symbol"/>
              </a:rPr>
              <a:t>Prove: 1  2</a:t>
            </a:r>
            <a:endParaRPr lang="en-US" sz="24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838200" y="2722959"/>
            <a:ext cx="7543800" cy="1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9" idx="1"/>
          </p:cNvCxnSpPr>
          <p:nvPr/>
        </p:nvCxnSpPr>
        <p:spPr>
          <a:xfrm flipH="1">
            <a:off x="4876006" y="2497783"/>
            <a:ext cx="794" cy="26463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0" y="22669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Statements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76800" y="22669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Reasons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5562600" y="1082501"/>
            <a:ext cx="2514600" cy="1376065"/>
            <a:chOff x="5562600" y="1443335"/>
            <a:chExt cx="2514600" cy="1834753"/>
          </a:xfrm>
        </p:grpSpPr>
        <p:grpSp>
          <p:nvGrpSpPr>
            <p:cNvPr id="30" name="Group 29"/>
            <p:cNvGrpSpPr/>
            <p:nvPr/>
          </p:nvGrpSpPr>
          <p:grpSpPr>
            <a:xfrm>
              <a:off x="5562600" y="1443335"/>
              <a:ext cx="2514600" cy="1757859"/>
              <a:chOff x="5562600" y="1443335"/>
              <a:chExt cx="2514600" cy="1757859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>
                <a:off x="5562600" y="2057400"/>
                <a:ext cx="2057400" cy="122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>
                <a:off x="5562600" y="2667000"/>
                <a:ext cx="2057400" cy="120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rot="5400000">
                <a:off x="5753100" y="2400300"/>
                <a:ext cx="16002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6553200" y="1905000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705600" y="19812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oup 15"/>
              <p:cNvGrpSpPr/>
              <p:nvPr/>
            </p:nvGrpSpPr>
            <p:grpSpPr>
              <a:xfrm rot="10800000">
                <a:off x="6323806" y="2667000"/>
                <a:ext cx="229394" cy="153194"/>
                <a:chOff x="5867400" y="2742406"/>
                <a:chExt cx="229394" cy="153194"/>
              </a:xfrm>
            </p:grpSpPr>
            <p:cxnSp>
              <p:nvCxnSpPr>
                <p:cNvPr id="14" name="Straight Connector 13"/>
                <p:cNvCxnSpPr/>
                <p:nvPr/>
              </p:nvCxnSpPr>
              <p:spPr>
                <a:xfrm>
                  <a:off x="5867400" y="2742406"/>
                  <a:ext cx="2286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>
                  <a:off x="6019800" y="2818606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" name="TextBox 20"/>
              <p:cNvSpPr txBox="1"/>
              <p:nvPr/>
            </p:nvSpPr>
            <p:spPr>
              <a:xfrm>
                <a:off x="7391400" y="1595735"/>
                <a:ext cx="685800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m</a:t>
                </a:r>
                <a:endParaRPr 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391400" y="2205335"/>
                <a:ext cx="685800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n</a:t>
                </a:r>
                <a:endParaRPr lang="en-US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172200" y="1443335"/>
                <a:ext cx="685800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ℓ</a:t>
                </a:r>
                <a:endParaRPr lang="en-US" dirty="0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6705600" y="1524000"/>
              <a:ext cx="6858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1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0" y="2662535"/>
              <a:ext cx="6858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2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2.7 Prove Angle Pair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Given: </a:t>
            </a:r>
          </a:p>
          <a:p>
            <a:pPr lvl="1"/>
            <a:r>
              <a:rPr lang="en-US" sz="1800" dirty="0">
                <a:sym typeface="Symbol"/>
              </a:rPr>
              <a:t>1 and 3 are complements</a:t>
            </a:r>
          </a:p>
          <a:p>
            <a:pPr lvl="1"/>
            <a:r>
              <a:rPr lang="en-US" sz="1800" dirty="0">
                <a:sym typeface="Symbol"/>
              </a:rPr>
              <a:t>3 and 5 are complements</a:t>
            </a:r>
          </a:p>
          <a:p>
            <a:r>
              <a:rPr lang="en-US" sz="2000" dirty="0">
                <a:sym typeface="Symbol"/>
              </a:rPr>
              <a:t>Prove: 1  5</a:t>
            </a:r>
            <a:endParaRPr lang="en-US" sz="2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838200" y="3105150"/>
            <a:ext cx="7543800" cy="1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876006" y="2647950"/>
            <a:ext cx="794" cy="24955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0" y="2701752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Statements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953000" y="2701752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Reasons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5715000" y="1143000"/>
            <a:ext cx="3124200" cy="1715096"/>
            <a:chOff x="5715000" y="1524000"/>
            <a:chExt cx="3124200" cy="2286794"/>
          </a:xfrm>
        </p:grpSpPr>
        <p:grpSp>
          <p:nvGrpSpPr>
            <p:cNvPr id="38" name="Group 37"/>
            <p:cNvGrpSpPr/>
            <p:nvPr/>
          </p:nvGrpSpPr>
          <p:grpSpPr>
            <a:xfrm>
              <a:off x="5715000" y="1524000"/>
              <a:ext cx="3124200" cy="2286794"/>
              <a:chOff x="5715000" y="1524000"/>
              <a:chExt cx="3124200" cy="2286794"/>
            </a:xfrm>
          </p:grpSpPr>
          <p:cxnSp>
            <p:nvCxnSpPr>
              <p:cNvPr id="30" name="Straight Arrow Connector 29"/>
              <p:cNvCxnSpPr/>
              <p:nvPr/>
            </p:nvCxnSpPr>
            <p:spPr>
              <a:xfrm>
                <a:off x="5715000" y="2743200"/>
                <a:ext cx="31242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/>
            </p:nvCxnSpPr>
            <p:spPr>
              <a:xfrm rot="5400000">
                <a:off x="6172200" y="2667000"/>
                <a:ext cx="22860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>
              <a:xfrm rot="5400000" flipH="1" flipV="1">
                <a:off x="6210300" y="2019300"/>
                <a:ext cx="2286000" cy="12954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 rot="16200000" flipV="1">
                <a:off x="6134100" y="2019300"/>
                <a:ext cx="2286000" cy="12954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/>
            <p:cNvSpPr txBox="1"/>
            <p:nvPr/>
          </p:nvSpPr>
          <p:spPr>
            <a:xfrm>
              <a:off x="7391400" y="2357734"/>
              <a:ext cx="6858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2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467600" y="2636520"/>
              <a:ext cx="6858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3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269480" y="2956560"/>
              <a:ext cx="6858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4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269480" y="1996440"/>
              <a:ext cx="6858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1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010400" y="2956560"/>
              <a:ext cx="6858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5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858000" y="2662534"/>
              <a:ext cx="6858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6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858000" y="2286000"/>
              <a:ext cx="6858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7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010400" y="1981200"/>
              <a:ext cx="6858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8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2.7 Prove Angle Pair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127 #2-28 even, 32-46 even, 50, 52 = 24 total</a:t>
            </a:r>
          </a:p>
          <a:p>
            <a:r>
              <a:rPr lang="en-US" i="1" dirty="0"/>
              <a:t>Extra Credit 131 #2, 4 = +2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2.7 Answers and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2.7 Answers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 action="ppaction://hlinkpres?slideindex=1&amp;slidetitle="/>
              </a:rPr>
              <a:t>2.7 Homework Quiz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1393"/>
            <a:ext cx="3200400" cy="3469207"/>
          </a:xfrm>
        </p:spPr>
        <p:txBody>
          <a:bodyPr/>
          <a:lstStyle/>
          <a:p>
            <a:r>
              <a:rPr lang="en-US" i="1" dirty="0"/>
              <a:t>138 #1-21 = 21 total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b="31188"/>
          <a:stretch>
            <a:fillRect/>
          </a:stretch>
        </p:blipFill>
        <p:spPr bwMode="auto">
          <a:xfrm>
            <a:off x="3657600" y="742950"/>
            <a:ext cx="5486400" cy="44005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2.1 Use Inductive Reasoning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Given the pattern of triangles below, make a conjecture about the number of segments in a similar diagram with 5 triangles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Make and test a conjecture about the product of any two odd numbers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1490472" y="2667000"/>
            <a:ext cx="795528" cy="514350"/>
          </a:xfrm>
          <a:prstGeom prst="triangl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99816" y="2667000"/>
            <a:ext cx="1210056" cy="514350"/>
            <a:chOff x="2404872" y="4038600"/>
            <a:chExt cx="1210056" cy="685800"/>
          </a:xfrm>
        </p:grpSpPr>
        <p:sp>
          <p:nvSpPr>
            <p:cNvPr id="5" name="Isosceles Triangle 4"/>
            <p:cNvSpPr/>
            <p:nvPr/>
          </p:nvSpPr>
          <p:spPr>
            <a:xfrm>
              <a:off x="2404872" y="4038600"/>
              <a:ext cx="795528" cy="685800"/>
            </a:xfrm>
            <a:prstGeom prst="triangle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Isosceles Triangle 7"/>
            <p:cNvSpPr/>
            <p:nvPr/>
          </p:nvSpPr>
          <p:spPr>
            <a:xfrm flipV="1">
              <a:off x="2819400" y="4038600"/>
              <a:ext cx="795528" cy="685800"/>
            </a:xfrm>
            <a:prstGeom prst="triangle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038344" y="2667000"/>
            <a:ext cx="1591056" cy="514350"/>
            <a:chOff x="4538472" y="4038600"/>
            <a:chExt cx="1591056" cy="685800"/>
          </a:xfrm>
        </p:grpSpPr>
        <p:sp>
          <p:nvSpPr>
            <p:cNvPr id="6" name="Isosceles Triangle 5"/>
            <p:cNvSpPr/>
            <p:nvPr/>
          </p:nvSpPr>
          <p:spPr>
            <a:xfrm>
              <a:off x="4538472" y="4038600"/>
              <a:ext cx="795528" cy="685800"/>
            </a:xfrm>
            <a:prstGeom prst="triangle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5334000" y="4038600"/>
              <a:ext cx="795528" cy="685800"/>
            </a:xfrm>
            <a:prstGeom prst="triangle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Isosceles Triangle 8"/>
            <p:cNvSpPr/>
            <p:nvPr/>
          </p:nvSpPr>
          <p:spPr>
            <a:xfrm flipV="1">
              <a:off x="4919472" y="4038600"/>
              <a:ext cx="795528" cy="685800"/>
            </a:xfrm>
            <a:prstGeom prst="triangle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2.1 Use Inductive Reasoning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only way to show that a conjecture is true is to show </a:t>
            </a:r>
            <a:r>
              <a:rPr lang="en-US" b="1" u="sng" dirty="0"/>
              <a:t>all</a:t>
            </a:r>
            <a:r>
              <a:rPr lang="en-US" dirty="0"/>
              <a:t> cases</a:t>
            </a:r>
          </a:p>
          <a:p>
            <a:endParaRPr lang="en-US" dirty="0"/>
          </a:p>
          <a:p>
            <a:r>
              <a:rPr lang="en-US" dirty="0"/>
              <a:t>To show a conjecture is false is to show </a:t>
            </a:r>
            <a:r>
              <a:rPr lang="en-US" b="1" u="sng" dirty="0"/>
              <a:t>one</a:t>
            </a:r>
            <a:r>
              <a:rPr lang="en-US" dirty="0"/>
              <a:t> case where it is false</a:t>
            </a:r>
          </a:p>
          <a:p>
            <a:pPr lvl="1"/>
            <a:r>
              <a:rPr lang="en-US" dirty="0"/>
              <a:t>This case is called a </a:t>
            </a:r>
            <a:r>
              <a:rPr lang="en-US" b="1" u="sng" dirty="0"/>
              <a:t>counterexample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2.1 Use Inductive Reasoning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Find a counterexample to show that the following conjecture is false</a:t>
            </a:r>
          </a:p>
          <a:p>
            <a:pPr lvl="1"/>
            <a:r>
              <a:rPr lang="en-US" dirty="0"/>
              <a:t>The value of x</a:t>
            </a:r>
            <a:r>
              <a:rPr lang="en-US" baseline="30000" dirty="0"/>
              <a:t>2</a:t>
            </a:r>
            <a:r>
              <a:rPr lang="en-US" dirty="0"/>
              <a:t> is always greater than the value of x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i="1" dirty="0"/>
              <a:t>75 #5, 6-18 even, 22-28 even, 32, 34, 38-46 even, 47-49 all = 22 total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2.1 Answers and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2.1 Answers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 action="ppaction://hlinkpres?slideindex=1&amp;slidetitle="/>
              </a:rPr>
              <a:t>2.1 Homework Quiz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17317</TotalTime>
  <Words>3526</Words>
  <Application>Microsoft Office PowerPoint</Application>
  <PresentationFormat>On-screen Show (16:9)</PresentationFormat>
  <Paragraphs>570</Paragraphs>
  <Slides>55</Slides>
  <Notes>54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6" baseType="lpstr">
      <vt:lpstr>Arial</vt:lpstr>
      <vt:lpstr>Calibri</vt:lpstr>
      <vt:lpstr>Cambria Math</vt:lpstr>
      <vt:lpstr>Comic Sans MS</vt:lpstr>
      <vt:lpstr>Corbel</vt:lpstr>
      <vt:lpstr>Symbol</vt:lpstr>
      <vt:lpstr>Times New Roman</vt:lpstr>
      <vt:lpstr>Wingdings</vt:lpstr>
      <vt:lpstr>Wingdings 2</vt:lpstr>
      <vt:lpstr>Wingdings 3</vt:lpstr>
      <vt:lpstr>Module</vt:lpstr>
      <vt:lpstr>Reasoning and Proof</vt:lpstr>
      <vt:lpstr>PowerPoint Presentation</vt:lpstr>
      <vt:lpstr>2.1 Use Inductive Reasoning</vt:lpstr>
      <vt:lpstr>2.1 Use Inductive Reasoning</vt:lpstr>
      <vt:lpstr>2.1 Use Inductive Reasoning</vt:lpstr>
      <vt:lpstr>2.1 Use Inductive Reasoning</vt:lpstr>
      <vt:lpstr>2.1 Use Inductive Reasoning</vt:lpstr>
      <vt:lpstr>2.1 Use Inductive Reasoning</vt:lpstr>
      <vt:lpstr>2.1 Answers and Quiz</vt:lpstr>
      <vt:lpstr>2.2 Analyze Conditional Statements</vt:lpstr>
      <vt:lpstr>2.2 Analyze Conditional Statements</vt:lpstr>
      <vt:lpstr>2.2 Analyze Conditional Statements</vt:lpstr>
      <vt:lpstr>2.2 Analyze Conditional Statements</vt:lpstr>
      <vt:lpstr>2.2 Analyze Conditional Statements</vt:lpstr>
      <vt:lpstr>2.2 Analyze Conditional Statements</vt:lpstr>
      <vt:lpstr>2.2 Analyze Conditional Statements</vt:lpstr>
      <vt:lpstr>2.2 Analyze Conditional Statements</vt:lpstr>
      <vt:lpstr>2.2 Analyze Conditional Statements</vt:lpstr>
      <vt:lpstr>2.2 Analyze Conditional Statements</vt:lpstr>
      <vt:lpstr>2.2 Analyze Conditional Statements</vt:lpstr>
      <vt:lpstr>2.2 Answers and Quiz</vt:lpstr>
      <vt:lpstr>2.3 Apply Deductive Reasoning</vt:lpstr>
      <vt:lpstr>2.3 Apply Deductive Reasoning</vt:lpstr>
      <vt:lpstr>2.3 Apply Deductive Reasoning</vt:lpstr>
      <vt:lpstr>2.3 Apply Deductive Reasoning</vt:lpstr>
      <vt:lpstr>2.3 Apply Deductive Reasoning</vt:lpstr>
      <vt:lpstr>2.3 Answers and Quiz</vt:lpstr>
      <vt:lpstr>2.4 Use Postulates and Diagrams</vt:lpstr>
      <vt:lpstr>2.4 Use Postulates and Diagrams</vt:lpstr>
      <vt:lpstr>2.4 Use Postulates and Diagrams</vt:lpstr>
      <vt:lpstr>2.4 Use Postulates and Diagrams</vt:lpstr>
      <vt:lpstr>2.4 Use Postulates and Diagrams</vt:lpstr>
      <vt:lpstr>2.4 Use Postulates and Diagrams</vt:lpstr>
      <vt:lpstr>2.4 Use Postulates and Diagrams</vt:lpstr>
      <vt:lpstr>2.4 Use Postulates and Diagrams</vt:lpstr>
      <vt:lpstr>2.4 Answers and Quiz</vt:lpstr>
      <vt:lpstr>2.5 Reasoning Using Properties from Algebra</vt:lpstr>
      <vt:lpstr>2.5 Reasoning Using Properties from Algebra</vt:lpstr>
      <vt:lpstr>2.5 Reasoning Using Properties from Algebra</vt:lpstr>
      <vt:lpstr>2.5 Reasoning Using Properties from Algebra</vt:lpstr>
      <vt:lpstr>2.5 Reasoning Using Properties from Algebra</vt:lpstr>
      <vt:lpstr>2.5 Answers and Quiz</vt:lpstr>
      <vt:lpstr>2.6 Prove Statements about Segments and Angles</vt:lpstr>
      <vt:lpstr>2.6 Prove Statements about Segments and Angles</vt:lpstr>
      <vt:lpstr>2.6 Prove Statements about Segments and Angles</vt:lpstr>
      <vt:lpstr>2.6 Prove Statements about Segments and Angles</vt:lpstr>
      <vt:lpstr>2.6 Answers and Quiz</vt:lpstr>
      <vt:lpstr>2.7 Prove Angle Pair Relationships</vt:lpstr>
      <vt:lpstr>2.7 Prove Angle Pair Relationships</vt:lpstr>
      <vt:lpstr>2.7 Prove Angle Pair Relationships</vt:lpstr>
      <vt:lpstr>2.7 Prove Angle Pair Relationships</vt:lpstr>
      <vt:lpstr>2.7 Prove Angle Pair Relationships</vt:lpstr>
      <vt:lpstr>2.7 Prove Angle Pair Relationships</vt:lpstr>
      <vt:lpstr>2.7 Answers and Quiz</vt:lpstr>
      <vt:lpstr>2.Review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Reasoning and Proof</dc:title>
  <dc:creator>Richard Wright</dc:creator>
  <cp:lastModifiedBy>Richard Wright</cp:lastModifiedBy>
  <cp:revision>101</cp:revision>
  <dcterms:created xsi:type="dcterms:W3CDTF">2011-02-28T14:26:27Z</dcterms:created>
  <dcterms:modified xsi:type="dcterms:W3CDTF">2021-08-16T15:58:42Z</dcterms:modified>
</cp:coreProperties>
</file>